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7" r:id="rId5"/>
    <p:sldId id="258" r:id="rId6"/>
    <p:sldId id="271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59" r:id="rId15"/>
    <p:sldId id="269" r:id="rId16"/>
    <p:sldId id="273" r:id="rId17"/>
    <p:sldId id="270" r:id="rId18"/>
    <p:sldId id="274" r:id="rId19"/>
    <p:sldId id="276" r:id="rId20"/>
    <p:sldId id="26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Ranjan" initials="RR" lastIdx="1" clrIdx="0">
    <p:extLst>
      <p:ext uri="{19B8F6BF-5375-455C-9EA6-DF929625EA0E}">
        <p15:presenceInfo xmlns:p15="http://schemas.microsoft.com/office/powerpoint/2012/main" userId="88f6dc1cc76fd7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BF9"/>
    <a:srgbClr val="D3B5E9"/>
    <a:srgbClr val="F2DCEC"/>
    <a:srgbClr val="E2CFF1"/>
    <a:srgbClr val="9E5ECE"/>
    <a:srgbClr val="9E0000"/>
    <a:srgbClr val="00133A"/>
    <a:srgbClr val="4A206A"/>
    <a:srgbClr val="5F2987"/>
    <a:srgbClr val="291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B083-AE7E-4777-A5D7-EA1F64019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81D84-81C2-4A68-83C8-F5A00013F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D9E46-B2CD-4742-8655-A31B0D53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D7E68-7DA2-4DF2-B1E8-5975A28B2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A0B07-DD33-4E1C-B8BF-92E49574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15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86346-B665-423D-BD03-8EA04452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A752-4922-4277-9E13-B52EACAC5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C2625-A386-424B-89CE-F0EF0E58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87C87-EF54-4984-975F-CF279DE1C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40303-F76F-4039-9D4F-26E441A2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367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F8C22-3392-4CF9-8172-B7A2F0025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0AADE-C5B6-4E88-9B44-BA20890C3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041F4-50B6-4B89-B07C-F933225FE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549A2-E788-4354-A441-8D12AD6E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B1DC-09C4-4C58-9959-5793900E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31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B431-69D4-490C-9B2F-EAE32C64B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07BB-A2BB-4D32-833B-12586D863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0D3B-7306-4976-8C10-B7F5B029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C40BA-CB6C-4045-AA81-1A3D63DC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1C60-A131-43A3-B238-8BB996F8C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30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3805-F346-4401-9892-BD15A0FC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5285-67B3-45B2-B39E-5DC363051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4D36E-EE6E-4766-A683-0E68574D6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F3B8E-6911-4BA0-B9D8-54D27291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17CBC-BAA8-49FC-A380-A0950A8A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82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64EF-230A-40BA-AE5E-E815F131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42A8-AE79-4B23-BC91-8974E7799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9BF78-971B-444A-ACB5-7FF54CFC0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AED3-D2FD-424E-A2B4-FA41F048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6FD9B-67FE-44A8-A893-C3E71EB0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3ED62-BAB9-4BF7-B7DC-2524D009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782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8D68-56CF-4CEE-9E5E-B1731474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7FA26-F9F8-4DAB-8D57-8C7026072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0BFD0-4A97-43AB-BC8B-88C6ABBA2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3DE7F-8611-4E83-9D4C-E18475AE5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39CFB-955E-4BF1-9D13-345F13A1B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BBDFB-5217-45B0-88B5-575E489E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65B49-0FFA-4AC5-9900-2681C2F1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3D255-6717-422F-8119-D8EA33E7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06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AF52-1B4E-4A91-BA4F-65B251C0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F2EEC-A0AB-444D-B227-666CF761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3F3A-6334-4EAF-9934-F00478E6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90EF7-FA15-493A-9861-F1C9AA7A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762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5E7072-B017-44F8-BA11-43A5B8E9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0EC191-BBE7-4187-A8C5-E317B8A7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7D21-D89F-40E7-83F4-7930D638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20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215F-F589-4EBA-A219-FA3873E9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6C91D-4D0D-40CC-BC5F-E10A1D19E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2F8B2-BC86-4999-8570-D0ADBDD85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2B6A0-6D6A-47BE-842C-3C5E0E17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D2414-1895-43BA-A2D0-65DF2612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6D0C6-17A6-46DB-877B-0688F4B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57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27CC8-6BD7-41CE-B610-751295D5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96396-056E-43D5-AE36-7132A6376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E1BF0-FB1B-49DC-B63B-A69C5DDA6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89510-2C94-44A0-9570-DAC69E4A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A38F3-6636-42DD-8B92-CC363DEA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60440-67B1-4B98-A39C-531BE8C9D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24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BCB45-B71B-4E35-AE05-F90333CFC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CAE5-1E18-499C-9F29-EC7C5D5CF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B7FF1-07CF-4235-A0E3-FDAC84627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531B7-F0DA-4B3A-834E-5EB1D0273B22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F7D73-8706-4A8A-90A4-5318F91ED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5B93D-BAF1-4A2A-A1C2-A11B5E86C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319D6-B4F1-4976-8C2C-419D5A529A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39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inmonks/a-box-detection-algorithm-for-any-image-containing-" TargetMode="External"/><Relationship Id="rId2" Type="http://schemas.openxmlformats.org/officeDocument/2006/relationships/hyperlink" Target="https://www.kaggle.com/navidrashik/object-detection-and-classific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coinmonks/a-box-detection-algorithm-for-any-image-containing-boxes-756c15d7ed26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D8C838-1336-43A5-AB99-89873C53D49E}"/>
              </a:ext>
            </a:extLst>
          </p:cNvPr>
          <p:cNvSpPr txBox="1"/>
          <p:nvPr/>
        </p:nvSpPr>
        <p:spPr>
          <a:xfrm>
            <a:off x="-254000" y="1107494"/>
            <a:ext cx="7994866" cy="255454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77800" dist="190500" dir="7020000" algn="ctr">
              <a:schemeClr val="accent1">
                <a:lumMod val="75000"/>
                <a:alpha val="30000"/>
              </a:schemeClr>
            </a:outerShdw>
            <a:reflection blurRad="6350" stA="52000" endA="300" endPos="35000" dir="5400000" sy="-100000" algn="bl" rotWithShape="0"/>
            <a:softEdge rad="774700"/>
          </a:effectLst>
          <a:scene3d>
            <a:camera prst="orthographicFront">
              <a:rot lat="0" lon="0" rev="0"/>
            </a:camera>
            <a:lightRig rig="sunrise" dir="t"/>
          </a:scene3d>
          <a:sp3d prstMaterial="metal">
            <a:bevelT w="101600" h="88900"/>
            <a:bevelB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  <a:ea typeface="Cambria Math" panose="02040503050406030204" pitchFamily="18" charset="0"/>
              </a:rPr>
              <a:t>SCIENTIFIC CHART READER</a:t>
            </a:r>
            <a:endParaRPr lang="en-IN" sz="80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7BFF8-F7FF-4242-A881-026440A10C54}"/>
              </a:ext>
            </a:extLst>
          </p:cNvPr>
          <p:cNvSpPr txBox="1"/>
          <p:nvPr/>
        </p:nvSpPr>
        <p:spPr>
          <a:xfrm>
            <a:off x="1839050" y="3662039"/>
            <a:ext cx="483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B. Tech Project | Sem 4</a:t>
            </a:r>
            <a:endParaRPr lang="en-IN" sz="30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CE296-FE12-48C3-9FC7-6428C26D7104}"/>
              </a:ext>
            </a:extLst>
          </p:cNvPr>
          <p:cNvSpPr txBox="1"/>
          <p:nvPr/>
        </p:nvSpPr>
        <p:spPr>
          <a:xfrm>
            <a:off x="674919" y="5809397"/>
            <a:ext cx="35834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Arpit Gupta (B18EE006)</a:t>
            </a:r>
          </a:p>
          <a:p>
            <a:endParaRPr lang="en-US" sz="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Raghav Ranjan (B18EE037)</a:t>
            </a:r>
            <a:endParaRPr lang="en-IN" sz="2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888B6-F371-48C2-86BA-88BF51A23EE1}"/>
              </a:ext>
            </a:extLst>
          </p:cNvPr>
          <p:cNvSpPr txBox="1"/>
          <p:nvPr/>
        </p:nvSpPr>
        <p:spPr>
          <a:xfrm>
            <a:off x="9545041" y="5824111"/>
            <a:ext cx="240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Mentored By:</a:t>
            </a:r>
          </a:p>
          <a:p>
            <a:pPr algn="ctr"/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Anand Mishra</a:t>
            </a:r>
            <a:endParaRPr lang="en-IN" sz="2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5B241-C56D-4B82-8D23-0C46012FC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92" y="6162913"/>
            <a:ext cx="421694" cy="421694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D9896E-E1D0-4DE5-88E0-F65A7FB21191}"/>
              </a:ext>
            </a:extLst>
          </p:cNvPr>
          <p:cNvGrpSpPr/>
          <p:nvPr/>
        </p:nvGrpSpPr>
        <p:grpSpPr>
          <a:xfrm>
            <a:off x="393586" y="5824111"/>
            <a:ext cx="281333" cy="340506"/>
            <a:chOff x="11601450" y="7067550"/>
            <a:chExt cx="285750" cy="285750"/>
          </a:xfrm>
          <a:solidFill>
            <a:schemeClr val="accent1">
              <a:lumMod val="50000"/>
            </a:schemeClr>
          </a:solidFill>
        </p:grpSpPr>
        <p:sp>
          <p:nvSpPr>
            <p:cNvPr id="17" name="Freeform 3472">
              <a:extLst>
                <a:ext uri="{FF2B5EF4-FFF2-40B4-BE49-F238E27FC236}">
                  <a16:creationId xmlns:a16="http://schemas.microsoft.com/office/drawing/2014/main" id="{7D00DA75-36FF-4DEB-A157-F7C453F19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7067550"/>
              <a:ext cx="285750" cy="285750"/>
            </a:xfrm>
            <a:custGeom>
              <a:avLst/>
              <a:gdLst>
                <a:gd name="T0" fmla="*/ 624 w 720"/>
                <a:gd name="T1" fmla="*/ 624 h 721"/>
                <a:gd name="T2" fmla="*/ 321 w 720"/>
                <a:gd name="T3" fmla="*/ 474 h 721"/>
                <a:gd name="T4" fmla="*/ 264 w 720"/>
                <a:gd name="T5" fmla="*/ 437 h 721"/>
                <a:gd name="T6" fmla="*/ 224 w 720"/>
                <a:gd name="T7" fmla="*/ 375 h 721"/>
                <a:gd name="T8" fmla="*/ 213 w 720"/>
                <a:gd name="T9" fmla="*/ 334 h 721"/>
                <a:gd name="T10" fmla="*/ 191 w 720"/>
                <a:gd name="T11" fmla="*/ 321 h 721"/>
                <a:gd name="T12" fmla="*/ 193 w 720"/>
                <a:gd name="T13" fmla="*/ 274 h 721"/>
                <a:gd name="T14" fmla="*/ 215 w 720"/>
                <a:gd name="T15" fmla="*/ 263 h 721"/>
                <a:gd name="T16" fmla="*/ 264 w 720"/>
                <a:gd name="T17" fmla="*/ 189 h 721"/>
                <a:gd name="T18" fmla="*/ 318 w 720"/>
                <a:gd name="T19" fmla="*/ 175 h 721"/>
                <a:gd name="T20" fmla="*/ 359 w 720"/>
                <a:gd name="T21" fmla="*/ 139 h 721"/>
                <a:gd name="T22" fmla="*/ 402 w 720"/>
                <a:gd name="T23" fmla="*/ 175 h 721"/>
                <a:gd name="T24" fmla="*/ 455 w 720"/>
                <a:gd name="T25" fmla="*/ 189 h 721"/>
                <a:gd name="T26" fmla="*/ 503 w 720"/>
                <a:gd name="T27" fmla="*/ 263 h 721"/>
                <a:gd name="T28" fmla="*/ 526 w 720"/>
                <a:gd name="T29" fmla="*/ 274 h 721"/>
                <a:gd name="T30" fmla="*/ 529 w 720"/>
                <a:gd name="T31" fmla="*/ 321 h 721"/>
                <a:gd name="T32" fmla="*/ 507 w 720"/>
                <a:gd name="T33" fmla="*/ 334 h 721"/>
                <a:gd name="T34" fmla="*/ 495 w 720"/>
                <a:gd name="T35" fmla="*/ 375 h 721"/>
                <a:gd name="T36" fmla="*/ 455 w 720"/>
                <a:gd name="T37" fmla="*/ 437 h 721"/>
                <a:gd name="T38" fmla="*/ 398 w 720"/>
                <a:gd name="T39" fmla="*/ 474 h 721"/>
                <a:gd name="T40" fmla="*/ 633 w 720"/>
                <a:gd name="T41" fmla="*/ 507 h 721"/>
                <a:gd name="T42" fmla="*/ 503 w 720"/>
                <a:gd name="T43" fmla="*/ 415 h 721"/>
                <a:gd name="T44" fmla="*/ 530 w 720"/>
                <a:gd name="T45" fmla="*/ 352 h 721"/>
                <a:gd name="T46" fmla="*/ 554 w 720"/>
                <a:gd name="T47" fmla="*/ 317 h 721"/>
                <a:gd name="T48" fmla="*/ 568 w 720"/>
                <a:gd name="T49" fmla="*/ 164 h 721"/>
                <a:gd name="T50" fmla="*/ 550 w 720"/>
                <a:gd name="T51" fmla="*/ 86 h 721"/>
                <a:gd name="T52" fmla="*/ 517 w 720"/>
                <a:gd name="T53" fmla="*/ 45 h 721"/>
                <a:gd name="T54" fmla="*/ 439 w 720"/>
                <a:gd name="T55" fmla="*/ 8 h 721"/>
                <a:gd name="T56" fmla="*/ 305 w 720"/>
                <a:gd name="T57" fmla="*/ 4 h 721"/>
                <a:gd name="T58" fmla="*/ 210 w 720"/>
                <a:gd name="T59" fmla="*/ 39 h 721"/>
                <a:gd name="T60" fmla="*/ 174 w 720"/>
                <a:gd name="T61" fmla="*/ 77 h 721"/>
                <a:gd name="T62" fmla="*/ 150 w 720"/>
                <a:gd name="T63" fmla="*/ 154 h 721"/>
                <a:gd name="T64" fmla="*/ 163 w 720"/>
                <a:gd name="T65" fmla="*/ 308 h 721"/>
                <a:gd name="T66" fmla="*/ 182 w 720"/>
                <a:gd name="T67" fmla="*/ 348 h 721"/>
                <a:gd name="T68" fmla="*/ 209 w 720"/>
                <a:gd name="T69" fmla="*/ 401 h 721"/>
                <a:gd name="T70" fmla="*/ 256 w 720"/>
                <a:gd name="T71" fmla="*/ 461 h 721"/>
                <a:gd name="T72" fmla="*/ 51 w 720"/>
                <a:gd name="T73" fmla="*/ 528 h 721"/>
                <a:gd name="T74" fmla="*/ 18 w 720"/>
                <a:gd name="T75" fmla="*/ 566 h 721"/>
                <a:gd name="T76" fmla="*/ 1 w 720"/>
                <a:gd name="T77" fmla="*/ 615 h 721"/>
                <a:gd name="T78" fmla="*/ 2 w 720"/>
                <a:gd name="T79" fmla="*/ 717 h 721"/>
                <a:gd name="T80" fmla="*/ 277 w 720"/>
                <a:gd name="T81" fmla="*/ 715 h 721"/>
                <a:gd name="T82" fmla="*/ 319 w 720"/>
                <a:gd name="T83" fmla="*/ 563 h 721"/>
                <a:gd name="T84" fmla="*/ 312 w 720"/>
                <a:gd name="T85" fmla="*/ 496 h 721"/>
                <a:gd name="T86" fmla="*/ 369 w 720"/>
                <a:gd name="T87" fmla="*/ 507 h 721"/>
                <a:gd name="T88" fmla="*/ 407 w 720"/>
                <a:gd name="T89" fmla="*/ 538 h 721"/>
                <a:gd name="T90" fmla="*/ 390 w 720"/>
                <a:gd name="T91" fmla="*/ 574 h 721"/>
                <a:gd name="T92" fmla="*/ 444 w 720"/>
                <a:gd name="T93" fmla="*/ 721 h 721"/>
                <a:gd name="T94" fmla="*/ 720 w 720"/>
                <a:gd name="T95" fmla="*/ 709 h 721"/>
                <a:gd name="T96" fmla="*/ 714 w 720"/>
                <a:gd name="T97" fmla="*/ 595 h 721"/>
                <a:gd name="T98" fmla="*/ 689 w 720"/>
                <a:gd name="T99" fmla="*/ 550 h 721"/>
                <a:gd name="T100" fmla="*/ 651 w 720"/>
                <a:gd name="T101" fmla="*/ 51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0" h="721">
                  <a:moveTo>
                    <a:pt x="624" y="624"/>
                  </a:moveTo>
                  <a:lnTo>
                    <a:pt x="527" y="624"/>
                  </a:lnTo>
                  <a:lnTo>
                    <a:pt x="527" y="601"/>
                  </a:lnTo>
                  <a:lnTo>
                    <a:pt x="624" y="601"/>
                  </a:lnTo>
                  <a:lnTo>
                    <a:pt x="624" y="624"/>
                  </a:lnTo>
                  <a:close/>
                  <a:moveTo>
                    <a:pt x="359" y="484"/>
                  </a:moveTo>
                  <a:lnTo>
                    <a:pt x="351" y="484"/>
                  </a:lnTo>
                  <a:lnTo>
                    <a:pt x="342" y="482"/>
                  </a:lnTo>
                  <a:lnTo>
                    <a:pt x="332" y="479"/>
                  </a:lnTo>
                  <a:lnTo>
                    <a:pt x="321" y="474"/>
                  </a:lnTo>
                  <a:lnTo>
                    <a:pt x="309" y="469"/>
                  </a:lnTo>
                  <a:lnTo>
                    <a:pt x="297" y="462"/>
                  </a:lnTo>
                  <a:lnTo>
                    <a:pt x="286" y="455"/>
                  </a:lnTo>
                  <a:lnTo>
                    <a:pt x="274" y="446"/>
                  </a:lnTo>
                  <a:lnTo>
                    <a:pt x="264" y="437"/>
                  </a:lnTo>
                  <a:lnTo>
                    <a:pt x="254" y="426"/>
                  </a:lnTo>
                  <a:lnTo>
                    <a:pt x="245" y="415"/>
                  </a:lnTo>
                  <a:lnTo>
                    <a:pt x="236" y="402"/>
                  </a:lnTo>
                  <a:lnTo>
                    <a:pt x="229" y="389"/>
                  </a:lnTo>
                  <a:lnTo>
                    <a:pt x="224" y="375"/>
                  </a:lnTo>
                  <a:lnTo>
                    <a:pt x="220" y="361"/>
                  </a:lnTo>
                  <a:lnTo>
                    <a:pt x="220" y="346"/>
                  </a:lnTo>
                  <a:lnTo>
                    <a:pt x="219" y="340"/>
                  </a:lnTo>
                  <a:lnTo>
                    <a:pt x="217" y="337"/>
                  </a:lnTo>
                  <a:lnTo>
                    <a:pt x="213" y="334"/>
                  </a:lnTo>
                  <a:lnTo>
                    <a:pt x="208" y="333"/>
                  </a:lnTo>
                  <a:lnTo>
                    <a:pt x="202" y="331"/>
                  </a:lnTo>
                  <a:lnTo>
                    <a:pt x="197" y="329"/>
                  </a:lnTo>
                  <a:lnTo>
                    <a:pt x="193" y="325"/>
                  </a:lnTo>
                  <a:lnTo>
                    <a:pt x="191" y="321"/>
                  </a:lnTo>
                  <a:lnTo>
                    <a:pt x="187" y="310"/>
                  </a:lnTo>
                  <a:lnTo>
                    <a:pt x="186" y="299"/>
                  </a:lnTo>
                  <a:lnTo>
                    <a:pt x="187" y="289"/>
                  </a:lnTo>
                  <a:lnTo>
                    <a:pt x="191" y="279"/>
                  </a:lnTo>
                  <a:lnTo>
                    <a:pt x="193" y="274"/>
                  </a:lnTo>
                  <a:lnTo>
                    <a:pt x="197" y="270"/>
                  </a:lnTo>
                  <a:lnTo>
                    <a:pt x="202" y="267"/>
                  </a:lnTo>
                  <a:lnTo>
                    <a:pt x="208" y="266"/>
                  </a:lnTo>
                  <a:lnTo>
                    <a:pt x="211" y="266"/>
                  </a:lnTo>
                  <a:lnTo>
                    <a:pt x="215" y="263"/>
                  </a:lnTo>
                  <a:lnTo>
                    <a:pt x="218" y="261"/>
                  </a:lnTo>
                  <a:lnTo>
                    <a:pt x="219" y="257"/>
                  </a:lnTo>
                  <a:lnTo>
                    <a:pt x="233" y="190"/>
                  </a:lnTo>
                  <a:lnTo>
                    <a:pt x="249" y="189"/>
                  </a:lnTo>
                  <a:lnTo>
                    <a:pt x="264" y="189"/>
                  </a:lnTo>
                  <a:lnTo>
                    <a:pt x="277" y="186"/>
                  </a:lnTo>
                  <a:lnTo>
                    <a:pt x="288" y="184"/>
                  </a:lnTo>
                  <a:lnTo>
                    <a:pt x="300" y="181"/>
                  </a:lnTo>
                  <a:lnTo>
                    <a:pt x="309" y="179"/>
                  </a:lnTo>
                  <a:lnTo>
                    <a:pt x="318" y="175"/>
                  </a:lnTo>
                  <a:lnTo>
                    <a:pt x="326" y="171"/>
                  </a:lnTo>
                  <a:lnTo>
                    <a:pt x="337" y="163"/>
                  </a:lnTo>
                  <a:lnTo>
                    <a:pt x="348" y="156"/>
                  </a:lnTo>
                  <a:lnTo>
                    <a:pt x="354" y="147"/>
                  </a:lnTo>
                  <a:lnTo>
                    <a:pt x="359" y="139"/>
                  </a:lnTo>
                  <a:lnTo>
                    <a:pt x="364" y="147"/>
                  </a:lnTo>
                  <a:lnTo>
                    <a:pt x="372" y="156"/>
                  </a:lnTo>
                  <a:lnTo>
                    <a:pt x="381" y="163"/>
                  </a:lnTo>
                  <a:lnTo>
                    <a:pt x="394" y="171"/>
                  </a:lnTo>
                  <a:lnTo>
                    <a:pt x="402" y="175"/>
                  </a:lnTo>
                  <a:lnTo>
                    <a:pt x="409" y="179"/>
                  </a:lnTo>
                  <a:lnTo>
                    <a:pt x="419" y="181"/>
                  </a:lnTo>
                  <a:lnTo>
                    <a:pt x="430" y="184"/>
                  </a:lnTo>
                  <a:lnTo>
                    <a:pt x="441" y="186"/>
                  </a:lnTo>
                  <a:lnTo>
                    <a:pt x="455" y="189"/>
                  </a:lnTo>
                  <a:lnTo>
                    <a:pt x="470" y="190"/>
                  </a:lnTo>
                  <a:lnTo>
                    <a:pt x="486" y="190"/>
                  </a:lnTo>
                  <a:lnTo>
                    <a:pt x="499" y="257"/>
                  </a:lnTo>
                  <a:lnTo>
                    <a:pt x="500" y="261"/>
                  </a:lnTo>
                  <a:lnTo>
                    <a:pt x="503" y="263"/>
                  </a:lnTo>
                  <a:lnTo>
                    <a:pt x="507" y="266"/>
                  </a:lnTo>
                  <a:lnTo>
                    <a:pt x="511" y="266"/>
                  </a:lnTo>
                  <a:lnTo>
                    <a:pt x="517" y="267"/>
                  </a:lnTo>
                  <a:lnTo>
                    <a:pt x="522" y="270"/>
                  </a:lnTo>
                  <a:lnTo>
                    <a:pt x="526" y="274"/>
                  </a:lnTo>
                  <a:lnTo>
                    <a:pt x="529" y="279"/>
                  </a:lnTo>
                  <a:lnTo>
                    <a:pt x="533" y="289"/>
                  </a:lnTo>
                  <a:lnTo>
                    <a:pt x="533" y="299"/>
                  </a:lnTo>
                  <a:lnTo>
                    <a:pt x="533" y="310"/>
                  </a:lnTo>
                  <a:lnTo>
                    <a:pt x="529" y="321"/>
                  </a:lnTo>
                  <a:lnTo>
                    <a:pt x="526" y="325"/>
                  </a:lnTo>
                  <a:lnTo>
                    <a:pt x="522" y="329"/>
                  </a:lnTo>
                  <a:lnTo>
                    <a:pt x="517" y="331"/>
                  </a:lnTo>
                  <a:lnTo>
                    <a:pt x="511" y="333"/>
                  </a:lnTo>
                  <a:lnTo>
                    <a:pt x="507" y="334"/>
                  </a:lnTo>
                  <a:lnTo>
                    <a:pt x="503" y="337"/>
                  </a:lnTo>
                  <a:lnTo>
                    <a:pt x="500" y="340"/>
                  </a:lnTo>
                  <a:lnTo>
                    <a:pt x="499" y="346"/>
                  </a:lnTo>
                  <a:lnTo>
                    <a:pt x="498" y="361"/>
                  </a:lnTo>
                  <a:lnTo>
                    <a:pt x="495" y="375"/>
                  </a:lnTo>
                  <a:lnTo>
                    <a:pt x="490" y="389"/>
                  </a:lnTo>
                  <a:lnTo>
                    <a:pt x="482" y="402"/>
                  </a:lnTo>
                  <a:lnTo>
                    <a:pt x="475" y="415"/>
                  </a:lnTo>
                  <a:lnTo>
                    <a:pt x="466" y="426"/>
                  </a:lnTo>
                  <a:lnTo>
                    <a:pt x="455" y="437"/>
                  </a:lnTo>
                  <a:lnTo>
                    <a:pt x="444" y="446"/>
                  </a:lnTo>
                  <a:lnTo>
                    <a:pt x="432" y="455"/>
                  </a:lnTo>
                  <a:lnTo>
                    <a:pt x="421" y="462"/>
                  </a:lnTo>
                  <a:lnTo>
                    <a:pt x="409" y="469"/>
                  </a:lnTo>
                  <a:lnTo>
                    <a:pt x="398" y="474"/>
                  </a:lnTo>
                  <a:lnTo>
                    <a:pt x="387" y="479"/>
                  </a:lnTo>
                  <a:lnTo>
                    <a:pt x="377" y="482"/>
                  </a:lnTo>
                  <a:lnTo>
                    <a:pt x="368" y="484"/>
                  </a:lnTo>
                  <a:lnTo>
                    <a:pt x="359" y="484"/>
                  </a:lnTo>
                  <a:close/>
                  <a:moveTo>
                    <a:pt x="633" y="507"/>
                  </a:moveTo>
                  <a:lnTo>
                    <a:pt x="463" y="461"/>
                  </a:lnTo>
                  <a:lnTo>
                    <a:pt x="475" y="451"/>
                  </a:lnTo>
                  <a:lnTo>
                    <a:pt x="485" y="439"/>
                  </a:lnTo>
                  <a:lnTo>
                    <a:pt x="494" y="428"/>
                  </a:lnTo>
                  <a:lnTo>
                    <a:pt x="503" y="415"/>
                  </a:lnTo>
                  <a:lnTo>
                    <a:pt x="511" y="401"/>
                  </a:lnTo>
                  <a:lnTo>
                    <a:pt x="516" y="387"/>
                  </a:lnTo>
                  <a:lnTo>
                    <a:pt x="520" y="371"/>
                  </a:lnTo>
                  <a:lnTo>
                    <a:pt x="522" y="356"/>
                  </a:lnTo>
                  <a:lnTo>
                    <a:pt x="530" y="352"/>
                  </a:lnTo>
                  <a:lnTo>
                    <a:pt x="538" y="348"/>
                  </a:lnTo>
                  <a:lnTo>
                    <a:pt x="544" y="342"/>
                  </a:lnTo>
                  <a:lnTo>
                    <a:pt x="548" y="334"/>
                  </a:lnTo>
                  <a:lnTo>
                    <a:pt x="552" y="326"/>
                  </a:lnTo>
                  <a:lnTo>
                    <a:pt x="554" y="317"/>
                  </a:lnTo>
                  <a:lnTo>
                    <a:pt x="557" y="308"/>
                  </a:lnTo>
                  <a:lnTo>
                    <a:pt x="557" y="299"/>
                  </a:lnTo>
                  <a:lnTo>
                    <a:pt x="556" y="288"/>
                  </a:lnTo>
                  <a:lnTo>
                    <a:pt x="553" y="276"/>
                  </a:lnTo>
                  <a:lnTo>
                    <a:pt x="568" y="164"/>
                  </a:lnTo>
                  <a:lnTo>
                    <a:pt x="568" y="153"/>
                  </a:lnTo>
                  <a:lnTo>
                    <a:pt x="566" y="129"/>
                  </a:lnTo>
                  <a:lnTo>
                    <a:pt x="562" y="112"/>
                  </a:lnTo>
                  <a:lnTo>
                    <a:pt x="556" y="95"/>
                  </a:lnTo>
                  <a:lnTo>
                    <a:pt x="550" y="86"/>
                  </a:lnTo>
                  <a:lnTo>
                    <a:pt x="545" y="77"/>
                  </a:lnTo>
                  <a:lnTo>
                    <a:pt x="539" y="68"/>
                  </a:lnTo>
                  <a:lnTo>
                    <a:pt x="531" y="59"/>
                  </a:lnTo>
                  <a:lnTo>
                    <a:pt x="525" y="51"/>
                  </a:lnTo>
                  <a:lnTo>
                    <a:pt x="517" y="45"/>
                  </a:lnTo>
                  <a:lnTo>
                    <a:pt x="509" y="39"/>
                  </a:lnTo>
                  <a:lnTo>
                    <a:pt x="500" y="34"/>
                  </a:lnTo>
                  <a:lnTo>
                    <a:pt x="482" y="23"/>
                  </a:lnTo>
                  <a:lnTo>
                    <a:pt x="462" y="14"/>
                  </a:lnTo>
                  <a:lnTo>
                    <a:pt x="439" y="8"/>
                  </a:lnTo>
                  <a:lnTo>
                    <a:pt x="414" y="4"/>
                  </a:lnTo>
                  <a:lnTo>
                    <a:pt x="387" y="0"/>
                  </a:lnTo>
                  <a:lnTo>
                    <a:pt x="359" y="0"/>
                  </a:lnTo>
                  <a:lnTo>
                    <a:pt x="331" y="0"/>
                  </a:lnTo>
                  <a:lnTo>
                    <a:pt x="305" y="4"/>
                  </a:lnTo>
                  <a:lnTo>
                    <a:pt x="280" y="8"/>
                  </a:lnTo>
                  <a:lnTo>
                    <a:pt x="258" y="14"/>
                  </a:lnTo>
                  <a:lnTo>
                    <a:pt x="237" y="23"/>
                  </a:lnTo>
                  <a:lnTo>
                    <a:pt x="218" y="34"/>
                  </a:lnTo>
                  <a:lnTo>
                    <a:pt x="210" y="39"/>
                  </a:lnTo>
                  <a:lnTo>
                    <a:pt x="202" y="45"/>
                  </a:lnTo>
                  <a:lnTo>
                    <a:pt x="195" y="51"/>
                  </a:lnTo>
                  <a:lnTo>
                    <a:pt x="187" y="59"/>
                  </a:lnTo>
                  <a:lnTo>
                    <a:pt x="181" y="68"/>
                  </a:lnTo>
                  <a:lnTo>
                    <a:pt x="174" y="77"/>
                  </a:lnTo>
                  <a:lnTo>
                    <a:pt x="168" y="86"/>
                  </a:lnTo>
                  <a:lnTo>
                    <a:pt x="164" y="95"/>
                  </a:lnTo>
                  <a:lnTo>
                    <a:pt x="158" y="112"/>
                  </a:lnTo>
                  <a:lnTo>
                    <a:pt x="154" y="129"/>
                  </a:lnTo>
                  <a:lnTo>
                    <a:pt x="150" y="154"/>
                  </a:lnTo>
                  <a:lnTo>
                    <a:pt x="151" y="164"/>
                  </a:lnTo>
                  <a:lnTo>
                    <a:pt x="165" y="276"/>
                  </a:lnTo>
                  <a:lnTo>
                    <a:pt x="163" y="288"/>
                  </a:lnTo>
                  <a:lnTo>
                    <a:pt x="161" y="299"/>
                  </a:lnTo>
                  <a:lnTo>
                    <a:pt x="163" y="308"/>
                  </a:lnTo>
                  <a:lnTo>
                    <a:pt x="164" y="317"/>
                  </a:lnTo>
                  <a:lnTo>
                    <a:pt x="166" y="326"/>
                  </a:lnTo>
                  <a:lnTo>
                    <a:pt x="170" y="334"/>
                  </a:lnTo>
                  <a:lnTo>
                    <a:pt x="175" y="342"/>
                  </a:lnTo>
                  <a:lnTo>
                    <a:pt x="182" y="348"/>
                  </a:lnTo>
                  <a:lnTo>
                    <a:pt x="188" y="352"/>
                  </a:lnTo>
                  <a:lnTo>
                    <a:pt x="196" y="356"/>
                  </a:lnTo>
                  <a:lnTo>
                    <a:pt x="199" y="371"/>
                  </a:lnTo>
                  <a:lnTo>
                    <a:pt x="202" y="387"/>
                  </a:lnTo>
                  <a:lnTo>
                    <a:pt x="209" y="401"/>
                  </a:lnTo>
                  <a:lnTo>
                    <a:pt x="217" y="415"/>
                  </a:lnTo>
                  <a:lnTo>
                    <a:pt x="224" y="428"/>
                  </a:lnTo>
                  <a:lnTo>
                    <a:pt x="235" y="439"/>
                  </a:lnTo>
                  <a:lnTo>
                    <a:pt x="245" y="451"/>
                  </a:lnTo>
                  <a:lnTo>
                    <a:pt x="256" y="461"/>
                  </a:lnTo>
                  <a:lnTo>
                    <a:pt x="86" y="509"/>
                  </a:lnTo>
                  <a:lnTo>
                    <a:pt x="77" y="513"/>
                  </a:lnTo>
                  <a:lnTo>
                    <a:pt x="68" y="516"/>
                  </a:lnTo>
                  <a:lnTo>
                    <a:pt x="59" y="523"/>
                  </a:lnTo>
                  <a:lnTo>
                    <a:pt x="51" y="528"/>
                  </a:lnTo>
                  <a:lnTo>
                    <a:pt x="43" y="534"/>
                  </a:lnTo>
                  <a:lnTo>
                    <a:pt x="35" y="542"/>
                  </a:lnTo>
                  <a:lnTo>
                    <a:pt x="29" y="550"/>
                  </a:lnTo>
                  <a:lnTo>
                    <a:pt x="23" y="559"/>
                  </a:lnTo>
                  <a:lnTo>
                    <a:pt x="18" y="566"/>
                  </a:lnTo>
                  <a:lnTo>
                    <a:pt x="12" y="575"/>
                  </a:lnTo>
                  <a:lnTo>
                    <a:pt x="9" y="586"/>
                  </a:lnTo>
                  <a:lnTo>
                    <a:pt x="5" y="595"/>
                  </a:lnTo>
                  <a:lnTo>
                    <a:pt x="2" y="605"/>
                  </a:lnTo>
                  <a:lnTo>
                    <a:pt x="1" y="615"/>
                  </a:lnTo>
                  <a:lnTo>
                    <a:pt x="0" y="626"/>
                  </a:lnTo>
                  <a:lnTo>
                    <a:pt x="0" y="637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2" y="717"/>
                  </a:lnTo>
                  <a:lnTo>
                    <a:pt x="6" y="719"/>
                  </a:lnTo>
                  <a:lnTo>
                    <a:pt x="11" y="721"/>
                  </a:lnTo>
                  <a:lnTo>
                    <a:pt x="276" y="721"/>
                  </a:lnTo>
                  <a:lnTo>
                    <a:pt x="276" y="718"/>
                  </a:lnTo>
                  <a:lnTo>
                    <a:pt x="277" y="715"/>
                  </a:lnTo>
                  <a:lnTo>
                    <a:pt x="342" y="581"/>
                  </a:lnTo>
                  <a:lnTo>
                    <a:pt x="335" y="578"/>
                  </a:lnTo>
                  <a:lnTo>
                    <a:pt x="330" y="574"/>
                  </a:lnTo>
                  <a:lnTo>
                    <a:pt x="323" y="569"/>
                  </a:lnTo>
                  <a:lnTo>
                    <a:pt x="319" y="563"/>
                  </a:lnTo>
                  <a:lnTo>
                    <a:pt x="315" y="555"/>
                  </a:lnTo>
                  <a:lnTo>
                    <a:pt x="313" y="547"/>
                  </a:lnTo>
                  <a:lnTo>
                    <a:pt x="312" y="538"/>
                  </a:lnTo>
                  <a:lnTo>
                    <a:pt x="312" y="528"/>
                  </a:lnTo>
                  <a:lnTo>
                    <a:pt x="312" y="496"/>
                  </a:lnTo>
                  <a:lnTo>
                    <a:pt x="324" y="501"/>
                  </a:lnTo>
                  <a:lnTo>
                    <a:pt x="337" y="505"/>
                  </a:lnTo>
                  <a:lnTo>
                    <a:pt x="349" y="507"/>
                  </a:lnTo>
                  <a:lnTo>
                    <a:pt x="359" y="509"/>
                  </a:lnTo>
                  <a:lnTo>
                    <a:pt x="369" y="507"/>
                  </a:lnTo>
                  <a:lnTo>
                    <a:pt x="381" y="505"/>
                  </a:lnTo>
                  <a:lnTo>
                    <a:pt x="394" y="501"/>
                  </a:lnTo>
                  <a:lnTo>
                    <a:pt x="408" y="496"/>
                  </a:lnTo>
                  <a:lnTo>
                    <a:pt x="408" y="528"/>
                  </a:lnTo>
                  <a:lnTo>
                    <a:pt x="407" y="538"/>
                  </a:lnTo>
                  <a:lnTo>
                    <a:pt x="405" y="547"/>
                  </a:lnTo>
                  <a:lnTo>
                    <a:pt x="403" y="555"/>
                  </a:lnTo>
                  <a:lnTo>
                    <a:pt x="399" y="563"/>
                  </a:lnTo>
                  <a:lnTo>
                    <a:pt x="395" y="569"/>
                  </a:lnTo>
                  <a:lnTo>
                    <a:pt x="390" y="574"/>
                  </a:lnTo>
                  <a:lnTo>
                    <a:pt x="384" y="578"/>
                  </a:lnTo>
                  <a:lnTo>
                    <a:pt x="377" y="581"/>
                  </a:lnTo>
                  <a:lnTo>
                    <a:pt x="443" y="715"/>
                  </a:lnTo>
                  <a:lnTo>
                    <a:pt x="443" y="718"/>
                  </a:lnTo>
                  <a:lnTo>
                    <a:pt x="444" y="721"/>
                  </a:lnTo>
                  <a:lnTo>
                    <a:pt x="708" y="721"/>
                  </a:lnTo>
                  <a:lnTo>
                    <a:pt x="712" y="719"/>
                  </a:lnTo>
                  <a:lnTo>
                    <a:pt x="716" y="717"/>
                  </a:lnTo>
                  <a:lnTo>
                    <a:pt x="719" y="713"/>
                  </a:lnTo>
                  <a:lnTo>
                    <a:pt x="720" y="709"/>
                  </a:lnTo>
                  <a:lnTo>
                    <a:pt x="720" y="637"/>
                  </a:lnTo>
                  <a:lnTo>
                    <a:pt x="720" y="626"/>
                  </a:lnTo>
                  <a:lnTo>
                    <a:pt x="719" y="615"/>
                  </a:lnTo>
                  <a:lnTo>
                    <a:pt x="716" y="605"/>
                  </a:lnTo>
                  <a:lnTo>
                    <a:pt x="714" y="595"/>
                  </a:lnTo>
                  <a:lnTo>
                    <a:pt x="710" y="586"/>
                  </a:lnTo>
                  <a:lnTo>
                    <a:pt x="706" y="575"/>
                  </a:lnTo>
                  <a:lnTo>
                    <a:pt x="701" y="566"/>
                  </a:lnTo>
                  <a:lnTo>
                    <a:pt x="696" y="559"/>
                  </a:lnTo>
                  <a:lnTo>
                    <a:pt x="689" y="550"/>
                  </a:lnTo>
                  <a:lnTo>
                    <a:pt x="683" y="542"/>
                  </a:lnTo>
                  <a:lnTo>
                    <a:pt x="676" y="534"/>
                  </a:lnTo>
                  <a:lnTo>
                    <a:pt x="669" y="528"/>
                  </a:lnTo>
                  <a:lnTo>
                    <a:pt x="660" y="522"/>
                  </a:lnTo>
                  <a:lnTo>
                    <a:pt x="651" y="516"/>
                  </a:lnTo>
                  <a:lnTo>
                    <a:pt x="642" y="511"/>
                  </a:lnTo>
                  <a:lnTo>
                    <a:pt x="633" y="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3473">
              <a:extLst>
                <a:ext uri="{FF2B5EF4-FFF2-40B4-BE49-F238E27FC236}">
                  <a16:creationId xmlns:a16="http://schemas.microsoft.com/office/drawing/2014/main" id="{1DE4C04C-4EDC-41C5-97E2-C4520B9A3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7169150"/>
              <a:ext cx="33337" cy="15875"/>
            </a:xfrm>
            <a:custGeom>
              <a:avLst/>
              <a:gdLst>
                <a:gd name="T0" fmla="*/ 47 w 85"/>
                <a:gd name="T1" fmla="*/ 0 h 40"/>
                <a:gd name="T2" fmla="*/ 43 w 85"/>
                <a:gd name="T3" fmla="*/ 0 h 40"/>
                <a:gd name="T4" fmla="*/ 39 w 85"/>
                <a:gd name="T5" fmla="*/ 0 h 40"/>
                <a:gd name="T6" fmla="*/ 30 w 85"/>
                <a:gd name="T7" fmla="*/ 0 h 40"/>
                <a:gd name="T8" fmla="*/ 22 w 85"/>
                <a:gd name="T9" fmla="*/ 1 h 40"/>
                <a:gd name="T10" fmla="*/ 15 w 85"/>
                <a:gd name="T11" fmla="*/ 4 h 40"/>
                <a:gd name="T12" fmla="*/ 8 w 85"/>
                <a:gd name="T13" fmla="*/ 8 h 40"/>
                <a:gd name="T14" fmla="*/ 4 w 85"/>
                <a:gd name="T15" fmla="*/ 12 h 40"/>
                <a:gd name="T16" fmla="*/ 2 w 85"/>
                <a:gd name="T17" fmla="*/ 17 h 40"/>
                <a:gd name="T18" fmla="*/ 0 w 85"/>
                <a:gd name="T19" fmla="*/ 22 h 40"/>
                <a:gd name="T20" fmla="*/ 0 w 85"/>
                <a:gd name="T21" fmla="*/ 27 h 40"/>
                <a:gd name="T22" fmla="*/ 2 w 85"/>
                <a:gd name="T23" fmla="*/ 32 h 40"/>
                <a:gd name="T24" fmla="*/ 4 w 85"/>
                <a:gd name="T25" fmla="*/ 36 h 40"/>
                <a:gd name="T26" fmla="*/ 8 w 85"/>
                <a:gd name="T27" fmla="*/ 38 h 40"/>
                <a:gd name="T28" fmla="*/ 12 w 85"/>
                <a:gd name="T29" fmla="*/ 40 h 40"/>
                <a:gd name="T30" fmla="*/ 17 w 85"/>
                <a:gd name="T31" fmla="*/ 38 h 40"/>
                <a:gd name="T32" fmla="*/ 21 w 85"/>
                <a:gd name="T33" fmla="*/ 36 h 40"/>
                <a:gd name="T34" fmla="*/ 24 w 85"/>
                <a:gd name="T35" fmla="*/ 32 h 40"/>
                <a:gd name="T36" fmla="*/ 25 w 85"/>
                <a:gd name="T37" fmla="*/ 27 h 40"/>
                <a:gd name="T38" fmla="*/ 25 w 85"/>
                <a:gd name="T39" fmla="*/ 26 h 40"/>
                <a:gd name="T40" fmla="*/ 25 w 85"/>
                <a:gd name="T41" fmla="*/ 26 h 40"/>
                <a:gd name="T42" fmla="*/ 31 w 85"/>
                <a:gd name="T43" fmla="*/ 24 h 40"/>
                <a:gd name="T44" fmla="*/ 39 w 85"/>
                <a:gd name="T45" fmla="*/ 24 h 40"/>
                <a:gd name="T46" fmla="*/ 43 w 85"/>
                <a:gd name="T47" fmla="*/ 24 h 40"/>
                <a:gd name="T48" fmla="*/ 47 w 85"/>
                <a:gd name="T49" fmla="*/ 24 h 40"/>
                <a:gd name="T50" fmla="*/ 56 w 85"/>
                <a:gd name="T51" fmla="*/ 24 h 40"/>
                <a:gd name="T52" fmla="*/ 61 w 85"/>
                <a:gd name="T53" fmla="*/ 24 h 40"/>
                <a:gd name="T54" fmla="*/ 61 w 85"/>
                <a:gd name="T55" fmla="*/ 26 h 40"/>
                <a:gd name="T56" fmla="*/ 61 w 85"/>
                <a:gd name="T57" fmla="*/ 27 h 40"/>
                <a:gd name="T58" fmla="*/ 62 w 85"/>
                <a:gd name="T59" fmla="*/ 32 h 40"/>
                <a:gd name="T60" fmla="*/ 65 w 85"/>
                <a:gd name="T61" fmla="*/ 36 h 40"/>
                <a:gd name="T62" fmla="*/ 68 w 85"/>
                <a:gd name="T63" fmla="*/ 38 h 40"/>
                <a:gd name="T64" fmla="*/ 74 w 85"/>
                <a:gd name="T65" fmla="*/ 40 h 40"/>
                <a:gd name="T66" fmla="*/ 77 w 85"/>
                <a:gd name="T67" fmla="*/ 38 h 40"/>
                <a:gd name="T68" fmla="*/ 81 w 85"/>
                <a:gd name="T69" fmla="*/ 36 h 40"/>
                <a:gd name="T70" fmla="*/ 84 w 85"/>
                <a:gd name="T71" fmla="*/ 32 h 40"/>
                <a:gd name="T72" fmla="*/ 85 w 85"/>
                <a:gd name="T73" fmla="*/ 27 h 40"/>
                <a:gd name="T74" fmla="*/ 85 w 85"/>
                <a:gd name="T75" fmla="*/ 22 h 40"/>
                <a:gd name="T76" fmla="*/ 84 w 85"/>
                <a:gd name="T77" fmla="*/ 17 h 40"/>
                <a:gd name="T78" fmla="*/ 81 w 85"/>
                <a:gd name="T79" fmla="*/ 12 h 40"/>
                <a:gd name="T80" fmla="*/ 79 w 85"/>
                <a:gd name="T81" fmla="*/ 8 h 40"/>
                <a:gd name="T82" fmla="*/ 71 w 85"/>
                <a:gd name="T83" fmla="*/ 4 h 40"/>
                <a:gd name="T84" fmla="*/ 63 w 85"/>
                <a:gd name="T85" fmla="*/ 1 h 40"/>
                <a:gd name="T86" fmla="*/ 56 w 85"/>
                <a:gd name="T87" fmla="*/ 0 h 40"/>
                <a:gd name="T88" fmla="*/ 47 w 85"/>
                <a:gd name="T8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40">
                  <a:moveTo>
                    <a:pt x="47" y="0"/>
                  </a:moveTo>
                  <a:lnTo>
                    <a:pt x="43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24" y="32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31" y="24"/>
                  </a:lnTo>
                  <a:lnTo>
                    <a:pt x="39" y="24"/>
                  </a:lnTo>
                  <a:lnTo>
                    <a:pt x="43" y="24"/>
                  </a:lnTo>
                  <a:lnTo>
                    <a:pt x="47" y="24"/>
                  </a:lnTo>
                  <a:lnTo>
                    <a:pt x="56" y="24"/>
                  </a:lnTo>
                  <a:lnTo>
                    <a:pt x="61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2" y="32"/>
                  </a:lnTo>
                  <a:lnTo>
                    <a:pt x="65" y="36"/>
                  </a:lnTo>
                  <a:lnTo>
                    <a:pt x="68" y="38"/>
                  </a:lnTo>
                  <a:lnTo>
                    <a:pt x="74" y="40"/>
                  </a:lnTo>
                  <a:lnTo>
                    <a:pt x="77" y="38"/>
                  </a:lnTo>
                  <a:lnTo>
                    <a:pt x="81" y="36"/>
                  </a:lnTo>
                  <a:lnTo>
                    <a:pt x="84" y="32"/>
                  </a:lnTo>
                  <a:lnTo>
                    <a:pt x="85" y="27"/>
                  </a:lnTo>
                  <a:lnTo>
                    <a:pt x="85" y="22"/>
                  </a:lnTo>
                  <a:lnTo>
                    <a:pt x="84" y="17"/>
                  </a:lnTo>
                  <a:lnTo>
                    <a:pt x="81" y="12"/>
                  </a:lnTo>
                  <a:lnTo>
                    <a:pt x="79" y="8"/>
                  </a:lnTo>
                  <a:lnTo>
                    <a:pt x="71" y="4"/>
                  </a:lnTo>
                  <a:lnTo>
                    <a:pt x="63" y="1"/>
                  </a:lnTo>
                  <a:lnTo>
                    <a:pt x="56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3474">
              <a:extLst>
                <a:ext uri="{FF2B5EF4-FFF2-40B4-BE49-F238E27FC236}">
                  <a16:creationId xmlns:a16="http://schemas.microsoft.com/office/drawing/2014/main" id="{9F58E61D-1A46-415D-9E37-38D800276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0675" y="7169150"/>
              <a:ext cx="33337" cy="15875"/>
            </a:xfrm>
            <a:custGeom>
              <a:avLst/>
              <a:gdLst>
                <a:gd name="T0" fmla="*/ 48 w 85"/>
                <a:gd name="T1" fmla="*/ 0 h 40"/>
                <a:gd name="T2" fmla="*/ 42 w 85"/>
                <a:gd name="T3" fmla="*/ 0 h 40"/>
                <a:gd name="T4" fmla="*/ 39 w 85"/>
                <a:gd name="T5" fmla="*/ 0 h 40"/>
                <a:gd name="T6" fmla="*/ 31 w 85"/>
                <a:gd name="T7" fmla="*/ 0 h 40"/>
                <a:gd name="T8" fmla="*/ 22 w 85"/>
                <a:gd name="T9" fmla="*/ 1 h 40"/>
                <a:gd name="T10" fmla="*/ 14 w 85"/>
                <a:gd name="T11" fmla="*/ 4 h 40"/>
                <a:gd name="T12" fmla="*/ 8 w 85"/>
                <a:gd name="T13" fmla="*/ 8 h 40"/>
                <a:gd name="T14" fmla="*/ 5 w 85"/>
                <a:gd name="T15" fmla="*/ 12 h 40"/>
                <a:gd name="T16" fmla="*/ 3 w 85"/>
                <a:gd name="T17" fmla="*/ 17 h 40"/>
                <a:gd name="T18" fmla="*/ 1 w 85"/>
                <a:gd name="T19" fmla="*/ 22 h 40"/>
                <a:gd name="T20" fmla="*/ 0 w 85"/>
                <a:gd name="T21" fmla="*/ 27 h 40"/>
                <a:gd name="T22" fmla="*/ 1 w 85"/>
                <a:gd name="T23" fmla="*/ 32 h 40"/>
                <a:gd name="T24" fmla="*/ 4 w 85"/>
                <a:gd name="T25" fmla="*/ 36 h 40"/>
                <a:gd name="T26" fmla="*/ 8 w 85"/>
                <a:gd name="T27" fmla="*/ 38 h 40"/>
                <a:gd name="T28" fmla="*/ 13 w 85"/>
                <a:gd name="T29" fmla="*/ 40 h 40"/>
                <a:gd name="T30" fmla="*/ 17 w 85"/>
                <a:gd name="T31" fmla="*/ 38 h 40"/>
                <a:gd name="T32" fmla="*/ 21 w 85"/>
                <a:gd name="T33" fmla="*/ 36 h 40"/>
                <a:gd name="T34" fmla="*/ 23 w 85"/>
                <a:gd name="T35" fmla="*/ 32 h 40"/>
                <a:gd name="T36" fmla="*/ 25 w 85"/>
                <a:gd name="T37" fmla="*/ 27 h 40"/>
                <a:gd name="T38" fmla="*/ 25 w 85"/>
                <a:gd name="T39" fmla="*/ 26 h 40"/>
                <a:gd name="T40" fmla="*/ 25 w 85"/>
                <a:gd name="T41" fmla="*/ 26 h 40"/>
                <a:gd name="T42" fmla="*/ 31 w 85"/>
                <a:gd name="T43" fmla="*/ 24 h 40"/>
                <a:gd name="T44" fmla="*/ 39 w 85"/>
                <a:gd name="T45" fmla="*/ 24 h 40"/>
                <a:gd name="T46" fmla="*/ 42 w 85"/>
                <a:gd name="T47" fmla="*/ 24 h 40"/>
                <a:gd name="T48" fmla="*/ 48 w 85"/>
                <a:gd name="T49" fmla="*/ 24 h 40"/>
                <a:gd name="T50" fmla="*/ 55 w 85"/>
                <a:gd name="T51" fmla="*/ 24 h 40"/>
                <a:gd name="T52" fmla="*/ 60 w 85"/>
                <a:gd name="T53" fmla="*/ 24 h 40"/>
                <a:gd name="T54" fmla="*/ 62 w 85"/>
                <a:gd name="T55" fmla="*/ 26 h 40"/>
                <a:gd name="T56" fmla="*/ 62 w 85"/>
                <a:gd name="T57" fmla="*/ 27 h 40"/>
                <a:gd name="T58" fmla="*/ 62 w 85"/>
                <a:gd name="T59" fmla="*/ 32 h 40"/>
                <a:gd name="T60" fmla="*/ 64 w 85"/>
                <a:gd name="T61" fmla="*/ 36 h 40"/>
                <a:gd name="T62" fmla="*/ 68 w 85"/>
                <a:gd name="T63" fmla="*/ 38 h 40"/>
                <a:gd name="T64" fmla="*/ 73 w 85"/>
                <a:gd name="T65" fmla="*/ 40 h 40"/>
                <a:gd name="T66" fmla="*/ 78 w 85"/>
                <a:gd name="T67" fmla="*/ 38 h 40"/>
                <a:gd name="T68" fmla="*/ 82 w 85"/>
                <a:gd name="T69" fmla="*/ 36 h 40"/>
                <a:gd name="T70" fmla="*/ 85 w 85"/>
                <a:gd name="T71" fmla="*/ 32 h 40"/>
                <a:gd name="T72" fmla="*/ 85 w 85"/>
                <a:gd name="T73" fmla="*/ 27 h 40"/>
                <a:gd name="T74" fmla="*/ 85 w 85"/>
                <a:gd name="T75" fmla="*/ 22 h 40"/>
                <a:gd name="T76" fmla="*/ 84 w 85"/>
                <a:gd name="T77" fmla="*/ 17 h 40"/>
                <a:gd name="T78" fmla="*/ 81 w 85"/>
                <a:gd name="T79" fmla="*/ 12 h 40"/>
                <a:gd name="T80" fmla="*/ 78 w 85"/>
                <a:gd name="T81" fmla="*/ 8 h 40"/>
                <a:gd name="T82" fmla="*/ 72 w 85"/>
                <a:gd name="T83" fmla="*/ 4 h 40"/>
                <a:gd name="T84" fmla="*/ 64 w 85"/>
                <a:gd name="T85" fmla="*/ 1 h 40"/>
                <a:gd name="T86" fmla="*/ 55 w 85"/>
                <a:gd name="T87" fmla="*/ 0 h 40"/>
                <a:gd name="T88" fmla="*/ 48 w 85"/>
                <a:gd name="T8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40">
                  <a:moveTo>
                    <a:pt x="48" y="0"/>
                  </a:moveTo>
                  <a:lnTo>
                    <a:pt x="42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2" y="1"/>
                  </a:lnTo>
                  <a:lnTo>
                    <a:pt x="14" y="4"/>
                  </a:lnTo>
                  <a:lnTo>
                    <a:pt x="8" y="8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23" y="32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31" y="24"/>
                  </a:lnTo>
                  <a:lnTo>
                    <a:pt x="39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55" y="24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2" y="27"/>
                  </a:lnTo>
                  <a:lnTo>
                    <a:pt x="62" y="32"/>
                  </a:lnTo>
                  <a:lnTo>
                    <a:pt x="64" y="36"/>
                  </a:lnTo>
                  <a:lnTo>
                    <a:pt x="68" y="38"/>
                  </a:lnTo>
                  <a:lnTo>
                    <a:pt x="73" y="40"/>
                  </a:lnTo>
                  <a:lnTo>
                    <a:pt x="78" y="38"/>
                  </a:lnTo>
                  <a:lnTo>
                    <a:pt x="82" y="36"/>
                  </a:lnTo>
                  <a:lnTo>
                    <a:pt x="85" y="32"/>
                  </a:lnTo>
                  <a:lnTo>
                    <a:pt x="85" y="27"/>
                  </a:lnTo>
                  <a:lnTo>
                    <a:pt x="85" y="22"/>
                  </a:lnTo>
                  <a:lnTo>
                    <a:pt x="84" y="17"/>
                  </a:lnTo>
                  <a:lnTo>
                    <a:pt x="81" y="12"/>
                  </a:lnTo>
                  <a:lnTo>
                    <a:pt x="78" y="8"/>
                  </a:lnTo>
                  <a:lnTo>
                    <a:pt x="72" y="4"/>
                  </a:lnTo>
                  <a:lnTo>
                    <a:pt x="64" y="1"/>
                  </a:lnTo>
                  <a:lnTo>
                    <a:pt x="55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34BB33-C8B1-4F79-A5E9-F92F05067EA3}"/>
              </a:ext>
            </a:extLst>
          </p:cNvPr>
          <p:cNvGrpSpPr/>
          <p:nvPr/>
        </p:nvGrpSpPr>
        <p:grpSpPr>
          <a:xfrm>
            <a:off x="366966" y="6252691"/>
            <a:ext cx="281333" cy="340506"/>
            <a:chOff x="11601450" y="7067550"/>
            <a:chExt cx="285750" cy="285750"/>
          </a:xfrm>
          <a:solidFill>
            <a:schemeClr val="accent1">
              <a:lumMod val="50000"/>
            </a:schemeClr>
          </a:solidFill>
        </p:grpSpPr>
        <p:sp>
          <p:nvSpPr>
            <p:cNvPr id="21" name="Freeform 3472">
              <a:extLst>
                <a:ext uri="{FF2B5EF4-FFF2-40B4-BE49-F238E27FC236}">
                  <a16:creationId xmlns:a16="http://schemas.microsoft.com/office/drawing/2014/main" id="{041CEFA7-3B93-4533-800F-B748E37E51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7067550"/>
              <a:ext cx="285750" cy="285750"/>
            </a:xfrm>
            <a:custGeom>
              <a:avLst/>
              <a:gdLst>
                <a:gd name="T0" fmla="*/ 624 w 720"/>
                <a:gd name="T1" fmla="*/ 624 h 721"/>
                <a:gd name="T2" fmla="*/ 321 w 720"/>
                <a:gd name="T3" fmla="*/ 474 h 721"/>
                <a:gd name="T4" fmla="*/ 264 w 720"/>
                <a:gd name="T5" fmla="*/ 437 h 721"/>
                <a:gd name="T6" fmla="*/ 224 w 720"/>
                <a:gd name="T7" fmla="*/ 375 h 721"/>
                <a:gd name="T8" fmla="*/ 213 w 720"/>
                <a:gd name="T9" fmla="*/ 334 h 721"/>
                <a:gd name="T10" fmla="*/ 191 w 720"/>
                <a:gd name="T11" fmla="*/ 321 h 721"/>
                <a:gd name="T12" fmla="*/ 193 w 720"/>
                <a:gd name="T13" fmla="*/ 274 h 721"/>
                <a:gd name="T14" fmla="*/ 215 w 720"/>
                <a:gd name="T15" fmla="*/ 263 h 721"/>
                <a:gd name="T16" fmla="*/ 264 w 720"/>
                <a:gd name="T17" fmla="*/ 189 h 721"/>
                <a:gd name="T18" fmla="*/ 318 w 720"/>
                <a:gd name="T19" fmla="*/ 175 h 721"/>
                <a:gd name="T20" fmla="*/ 359 w 720"/>
                <a:gd name="T21" fmla="*/ 139 h 721"/>
                <a:gd name="T22" fmla="*/ 402 w 720"/>
                <a:gd name="T23" fmla="*/ 175 h 721"/>
                <a:gd name="T24" fmla="*/ 455 w 720"/>
                <a:gd name="T25" fmla="*/ 189 h 721"/>
                <a:gd name="T26" fmla="*/ 503 w 720"/>
                <a:gd name="T27" fmla="*/ 263 h 721"/>
                <a:gd name="T28" fmla="*/ 526 w 720"/>
                <a:gd name="T29" fmla="*/ 274 h 721"/>
                <a:gd name="T30" fmla="*/ 529 w 720"/>
                <a:gd name="T31" fmla="*/ 321 h 721"/>
                <a:gd name="T32" fmla="*/ 507 w 720"/>
                <a:gd name="T33" fmla="*/ 334 h 721"/>
                <a:gd name="T34" fmla="*/ 495 w 720"/>
                <a:gd name="T35" fmla="*/ 375 h 721"/>
                <a:gd name="T36" fmla="*/ 455 w 720"/>
                <a:gd name="T37" fmla="*/ 437 h 721"/>
                <a:gd name="T38" fmla="*/ 398 w 720"/>
                <a:gd name="T39" fmla="*/ 474 h 721"/>
                <a:gd name="T40" fmla="*/ 633 w 720"/>
                <a:gd name="T41" fmla="*/ 507 h 721"/>
                <a:gd name="T42" fmla="*/ 503 w 720"/>
                <a:gd name="T43" fmla="*/ 415 h 721"/>
                <a:gd name="T44" fmla="*/ 530 w 720"/>
                <a:gd name="T45" fmla="*/ 352 h 721"/>
                <a:gd name="T46" fmla="*/ 554 w 720"/>
                <a:gd name="T47" fmla="*/ 317 h 721"/>
                <a:gd name="T48" fmla="*/ 568 w 720"/>
                <a:gd name="T49" fmla="*/ 164 h 721"/>
                <a:gd name="T50" fmla="*/ 550 w 720"/>
                <a:gd name="T51" fmla="*/ 86 h 721"/>
                <a:gd name="T52" fmla="*/ 517 w 720"/>
                <a:gd name="T53" fmla="*/ 45 h 721"/>
                <a:gd name="T54" fmla="*/ 439 w 720"/>
                <a:gd name="T55" fmla="*/ 8 h 721"/>
                <a:gd name="T56" fmla="*/ 305 w 720"/>
                <a:gd name="T57" fmla="*/ 4 h 721"/>
                <a:gd name="T58" fmla="*/ 210 w 720"/>
                <a:gd name="T59" fmla="*/ 39 h 721"/>
                <a:gd name="T60" fmla="*/ 174 w 720"/>
                <a:gd name="T61" fmla="*/ 77 h 721"/>
                <a:gd name="T62" fmla="*/ 150 w 720"/>
                <a:gd name="T63" fmla="*/ 154 h 721"/>
                <a:gd name="T64" fmla="*/ 163 w 720"/>
                <a:gd name="T65" fmla="*/ 308 h 721"/>
                <a:gd name="T66" fmla="*/ 182 w 720"/>
                <a:gd name="T67" fmla="*/ 348 h 721"/>
                <a:gd name="T68" fmla="*/ 209 w 720"/>
                <a:gd name="T69" fmla="*/ 401 h 721"/>
                <a:gd name="T70" fmla="*/ 256 w 720"/>
                <a:gd name="T71" fmla="*/ 461 h 721"/>
                <a:gd name="T72" fmla="*/ 51 w 720"/>
                <a:gd name="T73" fmla="*/ 528 h 721"/>
                <a:gd name="T74" fmla="*/ 18 w 720"/>
                <a:gd name="T75" fmla="*/ 566 h 721"/>
                <a:gd name="T76" fmla="*/ 1 w 720"/>
                <a:gd name="T77" fmla="*/ 615 h 721"/>
                <a:gd name="T78" fmla="*/ 2 w 720"/>
                <a:gd name="T79" fmla="*/ 717 h 721"/>
                <a:gd name="T80" fmla="*/ 277 w 720"/>
                <a:gd name="T81" fmla="*/ 715 h 721"/>
                <a:gd name="T82" fmla="*/ 319 w 720"/>
                <a:gd name="T83" fmla="*/ 563 h 721"/>
                <a:gd name="T84" fmla="*/ 312 w 720"/>
                <a:gd name="T85" fmla="*/ 496 h 721"/>
                <a:gd name="T86" fmla="*/ 369 w 720"/>
                <a:gd name="T87" fmla="*/ 507 h 721"/>
                <a:gd name="T88" fmla="*/ 407 w 720"/>
                <a:gd name="T89" fmla="*/ 538 h 721"/>
                <a:gd name="T90" fmla="*/ 390 w 720"/>
                <a:gd name="T91" fmla="*/ 574 h 721"/>
                <a:gd name="T92" fmla="*/ 444 w 720"/>
                <a:gd name="T93" fmla="*/ 721 h 721"/>
                <a:gd name="T94" fmla="*/ 720 w 720"/>
                <a:gd name="T95" fmla="*/ 709 h 721"/>
                <a:gd name="T96" fmla="*/ 714 w 720"/>
                <a:gd name="T97" fmla="*/ 595 h 721"/>
                <a:gd name="T98" fmla="*/ 689 w 720"/>
                <a:gd name="T99" fmla="*/ 550 h 721"/>
                <a:gd name="T100" fmla="*/ 651 w 720"/>
                <a:gd name="T101" fmla="*/ 51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20" h="721">
                  <a:moveTo>
                    <a:pt x="624" y="624"/>
                  </a:moveTo>
                  <a:lnTo>
                    <a:pt x="527" y="624"/>
                  </a:lnTo>
                  <a:lnTo>
                    <a:pt x="527" y="601"/>
                  </a:lnTo>
                  <a:lnTo>
                    <a:pt x="624" y="601"/>
                  </a:lnTo>
                  <a:lnTo>
                    <a:pt x="624" y="624"/>
                  </a:lnTo>
                  <a:close/>
                  <a:moveTo>
                    <a:pt x="359" y="484"/>
                  </a:moveTo>
                  <a:lnTo>
                    <a:pt x="351" y="484"/>
                  </a:lnTo>
                  <a:lnTo>
                    <a:pt x="342" y="482"/>
                  </a:lnTo>
                  <a:lnTo>
                    <a:pt x="332" y="479"/>
                  </a:lnTo>
                  <a:lnTo>
                    <a:pt x="321" y="474"/>
                  </a:lnTo>
                  <a:lnTo>
                    <a:pt x="309" y="469"/>
                  </a:lnTo>
                  <a:lnTo>
                    <a:pt x="297" y="462"/>
                  </a:lnTo>
                  <a:lnTo>
                    <a:pt x="286" y="455"/>
                  </a:lnTo>
                  <a:lnTo>
                    <a:pt x="274" y="446"/>
                  </a:lnTo>
                  <a:lnTo>
                    <a:pt x="264" y="437"/>
                  </a:lnTo>
                  <a:lnTo>
                    <a:pt x="254" y="426"/>
                  </a:lnTo>
                  <a:lnTo>
                    <a:pt x="245" y="415"/>
                  </a:lnTo>
                  <a:lnTo>
                    <a:pt x="236" y="402"/>
                  </a:lnTo>
                  <a:lnTo>
                    <a:pt x="229" y="389"/>
                  </a:lnTo>
                  <a:lnTo>
                    <a:pt x="224" y="375"/>
                  </a:lnTo>
                  <a:lnTo>
                    <a:pt x="220" y="361"/>
                  </a:lnTo>
                  <a:lnTo>
                    <a:pt x="220" y="346"/>
                  </a:lnTo>
                  <a:lnTo>
                    <a:pt x="219" y="340"/>
                  </a:lnTo>
                  <a:lnTo>
                    <a:pt x="217" y="337"/>
                  </a:lnTo>
                  <a:lnTo>
                    <a:pt x="213" y="334"/>
                  </a:lnTo>
                  <a:lnTo>
                    <a:pt x="208" y="333"/>
                  </a:lnTo>
                  <a:lnTo>
                    <a:pt x="202" y="331"/>
                  </a:lnTo>
                  <a:lnTo>
                    <a:pt x="197" y="329"/>
                  </a:lnTo>
                  <a:lnTo>
                    <a:pt x="193" y="325"/>
                  </a:lnTo>
                  <a:lnTo>
                    <a:pt x="191" y="321"/>
                  </a:lnTo>
                  <a:lnTo>
                    <a:pt x="187" y="310"/>
                  </a:lnTo>
                  <a:lnTo>
                    <a:pt x="186" y="299"/>
                  </a:lnTo>
                  <a:lnTo>
                    <a:pt x="187" y="289"/>
                  </a:lnTo>
                  <a:lnTo>
                    <a:pt x="191" y="279"/>
                  </a:lnTo>
                  <a:lnTo>
                    <a:pt x="193" y="274"/>
                  </a:lnTo>
                  <a:lnTo>
                    <a:pt x="197" y="270"/>
                  </a:lnTo>
                  <a:lnTo>
                    <a:pt x="202" y="267"/>
                  </a:lnTo>
                  <a:lnTo>
                    <a:pt x="208" y="266"/>
                  </a:lnTo>
                  <a:lnTo>
                    <a:pt x="211" y="266"/>
                  </a:lnTo>
                  <a:lnTo>
                    <a:pt x="215" y="263"/>
                  </a:lnTo>
                  <a:lnTo>
                    <a:pt x="218" y="261"/>
                  </a:lnTo>
                  <a:lnTo>
                    <a:pt x="219" y="257"/>
                  </a:lnTo>
                  <a:lnTo>
                    <a:pt x="233" y="190"/>
                  </a:lnTo>
                  <a:lnTo>
                    <a:pt x="249" y="189"/>
                  </a:lnTo>
                  <a:lnTo>
                    <a:pt x="264" y="189"/>
                  </a:lnTo>
                  <a:lnTo>
                    <a:pt x="277" y="186"/>
                  </a:lnTo>
                  <a:lnTo>
                    <a:pt x="288" y="184"/>
                  </a:lnTo>
                  <a:lnTo>
                    <a:pt x="300" y="181"/>
                  </a:lnTo>
                  <a:lnTo>
                    <a:pt x="309" y="179"/>
                  </a:lnTo>
                  <a:lnTo>
                    <a:pt x="318" y="175"/>
                  </a:lnTo>
                  <a:lnTo>
                    <a:pt x="326" y="171"/>
                  </a:lnTo>
                  <a:lnTo>
                    <a:pt x="337" y="163"/>
                  </a:lnTo>
                  <a:lnTo>
                    <a:pt x="348" y="156"/>
                  </a:lnTo>
                  <a:lnTo>
                    <a:pt x="354" y="147"/>
                  </a:lnTo>
                  <a:lnTo>
                    <a:pt x="359" y="139"/>
                  </a:lnTo>
                  <a:lnTo>
                    <a:pt x="364" y="147"/>
                  </a:lnTo>
                  <a:lnTo>
                    <a:pt x="372" y="156"/>
                  </a:lnTo>
                  <a:lnTo>
                    <a:pt x="381" y="163"/>
                  </a:lnTo>
                  <a:lnTo>
                    <a:pt x="394" y="171"/>
                  </a:lnTo>
                  <a:lnTo>
                    <a:pt x="402" y="175"/>
                  </a:lnTo>
                  <a:lnTo>
                    <a:pt x="409" y="179"/>
                  </a:lnTo>
                  <a:lnTo>
                    <a:pt x="419" y="181"/>
                  </a:lnTo>
                  <a:lnTo>
                    <a:pt x="430" y="184"/>
                  </a:lnTo>
                  <a:lnTo>
                    <a:pt x="441" y="186"/>
                  </a:lnTo>
                  <a:lnTo>
                    <a:pt x="455" y="189"/>
                  </a:lnTo>
                  <a:lnTo>
                    <a:pt x="470" y="190"/>
                  </a:lnTo>
                  <a:lnTo>
                    <a:pt x="486" y="190"/>
                  </a:lnTo>
                  <a:lnTo>
                    <a:pt x="499" y="257"/>
                  </a:lnTo>
                  <a:lnTo>
                    <a:pt x="500" y="261"/>
                  </a:lnTo>
                  <a:lnTo>
                    <a:pt x="503" y="263"/>
                  </a:lnTo>
                  <a:lnTo>
                    <a:pt x="507" y="266"/>
                  </a:lnTo>
                  <a:lnTo>
                    <a:pt x="511" y="266"/>
                  </a:lnTo>
                  <a:lnTo>
                    <a:pt x="517" y="267"/>
                  </a:lnTo>
                  <a:lnTo>
                    <a:pt x="522" y="270"/>
                  </a:lnTo>
                  <a:lnTo>
                    <a:pt x="526" y="274"/>
                  </a:lnTo>
                  <a:lnTo>
                    <a:pt x="529" y="279"/>
                  </a:lnTo>
                  <a:lnTo>
                    <a:pt x="533" y="289"/>
                  </a:lnTo>
                  <a:lnTo>
                    <a:pt x="533" y="299"/>
                  </a:lnTo>
                  <a:lnTo>
                    <a:pt x="533" y="310"/>
                  </a:lnTo>
                  <a:lnTo>
                    <a:pt x="529" y="321"/>
                  </a:lnTo>
                  <a:lnTo>
                    <a:pt x="526" y="325"/>
                  </a:lnTo>
                  <a:lnTo>
                    <a:pt x="522" y="329"/>
                  </a:lnTo>
                  <a:lnTo>
                    <a:pt x="517" y="331"/>
                  </a:lnTo>
                  <a:lnTo>
                    <a:pt x="511" y="333"/>
                  </a:lnTo>
                  <a:lnTo>
                    <a:pt x="507" y="334"/>
                  </a:lnTo>
                  <a:lnTo>
                    <a:pt x="503" y="337"/>
                  </a:lnTo>
                  <a:lnTo>
                    <a:pt x="500" y="340"/>
                  </a:lnTo>
                  <a:lnTo>
                    <a:pt x="499" y="346"/>
                  </a:lnTo>
                  <a:lnTo>
                    <a:pt x="498" y="361"/>
                  </a:lnTo>
                  <a:lnTo>
                    <a:pt x="495" y="375"/>
                  </a:lnTo>
                  <a:lnTo>
                    <a:pt x="490" y="389"/>
                  </a:lnTo>
                  <a:lnTo>
                    <a:pt x="482" y="402"/>
                  </a:lnTo>
                  <a:lnTo>
                    <a:pt x="475" y="415"/>
                  </a:lnTo>
                  <a:lnTo>
                    <a:pt x="466" y="426"/>
                  </a:lnTo>
                  <a:lnTo>
                    <a:pt x="455" y="437"/>
                  </a:lnTo>
                  <a:lnTo>
                    <a:pt x="444" y="446"/>
                  </a:lnTo>
                  <a:lnTo>
                    <a:pt x="432" y="455"/>
                  </a:lnTo>
                  <a:lnTo>
                    <a:pt x="421" y="462"/>
                  </a:lnTo>
                  <a:lnTo>
                    <a:pt x="409" y="469"/>
                  </a:lnTo>
                  <a:lnTo>
                    <a:pt x="398" y="474"/>
                  </a:lnTo>
                  <a:lnTo>
                    <a:pt x="387" y="479"/>
                  </a:lnTo>
                  <a:lnTo>
                    <a:pt x="377" y="482"/>
                  </a:lnTo>
                  <a:lnTo>
                    <a:pt x="368" y="484"/>
                  </a:lnTo>
                  <a:lnTo>
                    <a:pt x="359" y="484"/>
                  </a:lnTo>
                  <a:close/>
                  <a:moveTo>
                    <a:pt x="633" y="507"/>
                  </a:moveTo>
                  <a:lnTo>
                    <a:pt x="463" y="461"/>
                  </a:lnTo>
                  <a:lnTo>
                    <a:pt x="475" y="451"/>
                  </a:lnTo>
                  <a:lnTo>
                    <a:pt x="485" y="439"/>
                  </a:lnTo>
                  <a:lnTo>
                    <a:pt x="494" y="428"/>
                  </a:lnTo>
                  <a:lnTo>
                    <a:pt x="503" y="415"/>
                  </a:lnTo>
                  <a:lnTo>
                    <a:pt x="511" y="401"/>
                  </a:lnTo>
                  <a:lnTo>
                    <a:pt x="516" y="387"/>
                  </a:lnTo>
                  <a:lnTo>
                    <a:pt x="520" y="371"/>
                  </a:lnTo>
                  <a:lnTo>
                    <a:pt x="522" y="356"/>
                  </a:lnTo>
                  <a:lnTo>
                    <a:pt x="530" y="352"/>
                  </a:lnTo>
                  <a:lnTo>
                    <a:pt x="538" y="348"/>
                  </a:lnTo>
                  <a:lnTo>
                    <a:pt x="544" y="342"/>
                  </a:lnTo>
                  <a:lnTo>
                    <a:pt x="548" y="334"/>
                  </a:lnTo>
                  <a:lnTo>
                    <a:pt x="552" y="326"/>
                  </a:lnTo>
                  <a:lnTo>
                    <a:pt x="554" y="317"/>
                  </a:lnTo>
                  <a:lnTo>
                    <a:pt x="557" y="308"/>
                  </a:lnTo>
                  <a:lnTo>
                    <a:pt x="557" y="299"/>
                  </a:lnTo>
                  <a:lnTo>
                    <a:pt x="556" y="288"/>
                  </a:lnTo>
                  <a:lnTo>
                    <a:pt x="553" y="276"/>
                  </a:lnTo>
                  <a:lnTo>
                    <a:pt x="568" y="164"/>
                  </a:lnTo>
                  <a:lnTo>
                    <a:pt x="568" y="153"/>
                  </a:lnTo>
                  <a:lnTo>
                    <a:pt x="566" y="129"/>
                  </a:lnTo>
                  <a:lnTo>
                    <a:pt x="562" y="112"/>
                  </a:lnTo>
                  <a:lnTo>
                    <a:pt x="556" y="95"/>
                  </a:lnTo>
                  <a:lnTo>
                    <a:pt x="550" y="86"/>
                  </a:lnTo>
                  <a:lnTo>
                    <a:pt x="545" y="77"/>
                  </a:lnTo>
                  <a:lnTo>
                    <a:pt x="539" y="68"/>
                  </a:lnTo>
                  <a:lnTo>
                    <a:pt x="531" y="59"/>
                  </a:lnTo>
                  <a:lnTo>
                    <a:pt x="525" y="51"/>
                  </a:lnTo>
                  <a:lnTo>
                    <a:pt x="517" y="45"/>
                  </a:lnTo>
                  <a:lnTo>
                    <a:pt x="509" y="39"/>
                  </a:lnTo>
                  <a:lnTo>
                    <a:pt x="500" y="34"/>
                  </a:lnTo>
                  <a:lnTo>
                    <a:pt x="482" y="23"/>
                  </a:lnTo>
                  <a:lnTo>
                    <a:pt x="462" y="14"/>
                  </a:lnTo>
                  <a:lnTo>
                    <a:pt x="439" y="8"/>
                  </a:lnTo>
                  <a:lnTo>
                    <a:pt x="414" y="4"/>
                  </a:lnTo>
                  <a:lnTo>
                    <a:pt x="387" y="0"/>
                  </a:lnTo>
                  <a:lnTo>
                    <a:pt x="359" y="0"/>
                  </a:lnTo>
                  <a:lnTo>
                    <a:pt x="331" y="0"/>
                  </a:lnTo>
                  <a:lnTo>
                    <a:pt x="305" y="4"/>
                  </a:lnTo>
                  <a:lnTo>
                    <a:pt x="280" y="8"/>
                  </a:lnTo>
                  <a:lnTo>
                    <a:pt x="258" y="14"/>
                  </a:lnTo>
                  <a:lnTo>
                    <a:pt x="237" y="23"/>
                  </a:lnTo>
                  <a:lnTo>
                    <a:pt x="218" y="34"/>
                  </a:lnTo>
                  <a:lnTo>
                    <a:pt x="210" y="39"/>
                  </a:lnTo>
                  <a:lnTo>
                    <a:pt x="202" y="45"/>
                  </a:lnTo>
                  <a:lnTo>
                    <a:pt x="195" y="51"/>
                  </a:lnTo>
                  <a:lnTo>
                    <a:pt x="187" y="59"/>
                  </a:lnTo>
                  <a:lnTo>
                    <a:pt x="181" y="68"/>
                  </a:lnTo>
                  <a:lnTo>
                    <a:pt x="174" y="77"/>
                  </a:lnTo>
                  <a:lnTo>
                    <a:pt x="168" y="86"/>
                  </a:lnTo>
                  <a:lnTo>
                    <a:pt x="164" y="95"/>
                  </a:lnTo>
                  <a:lnTo>
                    <a:pt x="158" y="112"/>
                  </a:lnTo>
                  <a:lnTo>
                    <a:pt x="154" y="129"/>
                  </a:lnTo>
                  <a:lnTo>
                    <a:pt x="150" y="154"/>
                  </a:lnTo>
                  <a:lnTo>
                    <a:pt x="151" y="164"/>
                  </a:lnTo>
                  <a:lnTo>
                    <a:pt x="165" y="276"/>
                  </a:lnTo>
                  <a:lnTo>
                    <a:pt x="163" y="288"/>
                  </a:lnTo>
                  <a:lnTo>
                    <a:pt x="161" y="299"/>
                  </a:lnTo>
                  <a:lnTo>
                    <a:pt x="163" y="308"/>
                  </a:lnTo>
                  <a:lnTo>
                    <a:pt x="164" y="317"/>
                  </a:lnTo>
                  <a:lnTo>
                    <a:pt x="166" y="326"/>
                  </a:lnTo>
                  <a:lnTo>
                    <a:pt x="170" y="334"/>
                  </a:lnTo>
                  <a:lnTo>
                    <a:pt x="175" y="342"/>
                  </a:lnTo>
                  <a:lnTo>
                    <a:pt x="182" y="348"/>
                  </a:lnTo>
                  <a:lnTo>
                    <a:pt x="188" y="352"/>
                  </a:lnTo>
                  <a:lnTo>
                    <a:pt x="196" y="356"/>
                  </a:lnTo>
                  <a:lnTo>
                    <a:pt x="199" y="371"/>
                  </a:lnTo>
                  <a:lnTo>
                    <a:pt x="202" y="387"/>
                  </a:lnTo>
                  <a:lnTo>
                    <a:pt x="209" y="401"/>
                  </a:lnTo>
                  <a:lnTo>
                    <a:pt x="217" y="415"/>
                  </a:lnTo>
                  <a:lnTo>
                    <a:pt x="224" y="428"/>
                  </a:lnTo>
                  <a:lnTo>
                    <a:pt x="235" y="439"/>
                  </a:lnTo>
                  <a:lnTo>
                    <a:pt x="245" y="451"/>
                  </a:lnTo>
                  <a:lnTo>
                    <a:pt x="256" y="461"/>
                  </a:lnTo>
                  <a:lnTo>
                    <a:pt x="86" y="509"/>
                  </a:lnTo>
                  <a:lnTo>
                    <a:pt x="77" y="513"/>
                  </a:lnTo>
                  <a:lnTo>
                    <a:pt x="68" y="516"/>
                  </a:lnTo>
                  <a:lnTo>
                    <a:pt x="59" y="523"/>
                  </a:lnTo>
                  <a:lnTo>
                    <a:pt x="51" y="528"/>
                  </a:lnTo>
                  <a:lnTo>
                    <a:pt x="43" y="534"/>
                  </a:lnTo>
                  <a:lnTo>
                    <a:pt x="35" y="542"/>
                  </a:lnTo>
                  <a:lnTo>
                    <a:pt x="29" y="550"/>
                  </a:lnTo>
                  <a:lnTo>
                    <a:pt x="23" y="559"/>
                  </a:lnTo>
                  <a:lnTo>
                    <a:pt x="18" y="566"/>
                  </a:lnTo>
                  <a:lnTo>
                    <a:pt x="12" y="575"/>
                  </a:lnTo>
                  <a:lnTo>
                    <a:pt x="9" y="586"/>
                  </a:lnTo>
                  <a:lnTo>
                    <a:pt x="5" y="595"/>
                  </a:lnTo>
                  <a:lnTo>
                    <a:pt x="2" y="605"/>
                  </a:lnTo>
                  <a:lnTo>
                    <a:pt x="1" y="615"/>
                  </a:lnTo>
                  <a:lnTo>
                    <a:pt x="0" y="626"/>
                  </a:lnTo>
                  <a:lnTo>
                    <a:pt x="0" y="637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2" y="717"/>
                  </a:lnTo>
                  <a:lnTo>
                    <a:pt x="6" y="719"/>
                  </a:lnTo>
                  <a:lnTo>
                    <a:pt x="11" y="721"/>
                  </a:lnTo>
                  <a:lnTo>
                    <a:pt x="276" y="721"/>
                  </a:lnTo>
                  <a:lnTo>
                    <a:pt x="276" y="718"/>
                  </a:lnTo>
                  <a:lnTo>
                    <a:pt x="277" y="715"/>
                  </a:lnTo>
                  <a:lnTo>
                    <a:pt x="342" y="581"/>
                  </a:lnTo>
                  <a:lnTo>
                    <a:pt x="335" y="578"/>
                  </a:lnTo>
                  <a:lnTo>
                    <a:pt x="330" y="574"/>
                  </a:lnTo>
                  <a:lnTo>
                    <a:pt x="323" y="569"/>
                  </a:lnTo>
                  <a:lnTo>
                    <a:pt x="319" y="563"/>
                  </a:lnTo>
                  <a:lnTo>
                    <a:pt x="315" y="555"/>
                  </a:lnTo>
                  <a:lnTo>
                    <a:pt x="313" y="547"/>
                  </a:lnTo>
                  <a:lnTo>
                    <a:pt x="312" y="538"/>
                  </a:lnTo>
                  <a:lnTo>
                    <a:pt x="312" y="528"/>
                  </a:lnTo>
                  <a:lnTo>
                    <a:pt x="312" y="496"/>
                  </a:lnTo>
                  <a:lnTo>
                    <a:pt x="324" y="501"/>
                  </a:lnTo>
                  <a:lnTo>
                    <a:pt x="337" y="505"/>
                  </a:lnTo>
                  <a:lnTo>
                    <a:pt x="349" y="507"/>
                  </a:lnTo>
                  <a:lnTo>
                    <a:pt x="359" y="509"/>
                  </a:lnTo>
                  <a:lnTo>
                    <a:pt x="369" y="507"/>
                  </a:lnTo>
                  <a:lnTo>
                    <a:pt x="381" y="505"/>
                  </a:lnTo>
                  <a:lnTo>
                    <a:pt x="394" y="501"/>
                  </a:lnTo>
                  <a:lnTo>
                    <a:pt x="408" y="496"/>
                  </a:lnTo>
                  <a:lnTo>
                    <a:pt x="408" y="528"/>
                  </a:lnTo>
                  <a:lnTo>
                    <a:pt x="407" y="538"/>
                  </a:lnTo>
                  <a:lnTo>
                    <a:pt x="405" y="547"/>
                  </a:lnTo>
                  <a:lnTo>
                    <a:pt x="403" y="555"/>
                  </a:lnTo>
                  <a:lnTo>
                    <a:pt x="399" y="563"/>
                  </a:lnTo>
                  <a:lnTo>
                    <a:pt x="395" y="569"/>
                  </a:lnTo>
                  <a:lnTo>
                    <a:pt x="390" y="574"/>
                  </a:lnTo>
                  <a:lnTo>
                    <a:pt x="384" y="578"/>
                  </a:lnTo>
                  <a:lnTo>
                    <a:pt x="377" y="581"/>
                  </a:lnTo>
                  <a:lnTo>
                    <a:pt x="443" y="715"/>
                  </a:lnTo>
                  <a:lnTo>
                    <a:pt x="443" y="718"/>
                  </a:lnTo>
                  <a:lnTo>
                    <a:pt x="444" y="721"/>
                  </a:lnTo>
                  <a:lnTo>
                    <a:pt x="708" y="721"/>
                  </a:lnTo>
                  <a:lnTo>
                    <a:pt x="712" y="719"/>
                  </a:lnTo>
                  <a:lnTo>
                    <a:pt x="716" y="717"/>
                  </a:lnTo>
                  <a:lnTo>
                    <a:pt x="719" y="713"/>
                  </a:lnTo>
                  <a:lnTo>
                    <a:pt x="720" y="709"/>
                  </a:lnTo>
                  <a:lnTo>
                    <a:pt x="720" y="637"/>
                  </a:lnTo>
                  <a:lnTo>
                    <a:pt x="720" y="626"/>
                  </a:lnTo>
                  <a:lnTo>
                    <a:pt x="719" y="615"/>
                  </a:lnTo>
                  <a:lnTo>
                    <a:pt x="716" y="605"/>
                  </a:lnTo>
                  <a:lnTo>
                    <a:pt x="714" y="595"/>
                  </a:lnTo>
                  <a:lnTo>
                    <a:pt x="710" y="586"/>
                  </a:lnTo>
                  <a:lnTo>
                    <a:pt x="706" y="575"/>
                  </a:lnTo>
                  <a:lnTo>
                    <a:pt x="701" y="566"/>
                  </a:lnTo>
                  <a:lnTo>
                    <a:pt x="696" y="559"/>
                  </a:lnTo>
                  <a:lnTo>
                    <a:pt x="689" y="550"/>
                  </a:lnTo>
                  <a:lnTo>
                    <a:pt x="683" y="542"/>
                  </a:lnTo>
                  <a:lnTo>
                    <a:pt x="676" y="534"/>
                  </a:lnTo>
                  <a:lnTo>
                    <a:pt x="669" y="528"/>
                  </a:lnTo>
                  <a:lnTo>
                    <a:pt x="660" y="522"/>
                  </a:lnTo>
                  <a:lnTo>
                    <a:pt x="651" y="516"/>
                  </a:lnTo>
                  <a:lnTo>
                    <a:pt x="642" y="511"/>
                  </a:lnTo>
                  <a:lnTo>
                    <a:pt x="633" y="5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3473">
              <a:extLst>
                <a:ext uri="{FF2B5EF4-FFF2-40B4-BE49-F238E27FC236}">
                  <a16:creationId xmlns:a16="http://schemas.microsoft.com/office/drawing/2014/main" id="{E6C5C58D-548C-4A49-913B-E95DB06ED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7169150"/>
              <a:ext cx="33337" cy="15875"/>
            </a:xfrm>
            <a:custGeom>
              <a:avLst/>
              <a:gdLst>
                <a:gd name="T0" fmla="*/ 47 w 85"/>
                <a:gd name="T1" fmla="*/ 0 h 40"/>
                <a:gd name="T2" fmla="*/ 43 w 85"/>
                <a:gd name="T3" fmla="*/ 0 h 40"/>
                <a:gd name="T4" fmla="*/ 39 w 85"/>
                <a:gd name="T5" fmla="*/ 0 h 40"/>
                <a:gd name="T6" fmla="*/ 30 w 85"/>
                <a:gd name="T7" fmla="*/ 0 h 40"/>
                <a:gd name="T8" fmla="*/ 22 w 85"/>
                <a:gd name="T9" fmla="*/ 1 h 40"/>
                <a:gd name="T10" fmla="*/ 15 w 85"/>
                <a:gd name="T11" fmla="*/ 4 h 40"/>
                <a:gd name="T12" fmla="*/ 8 w 85"/>
                <a:gd name="T13" fmla="*/ 8 h 40"/>
                <a:gd name="T14" fmla="*/ 4 w 85"/>
                <a:gd name="T15" fmla="*/ 12 h 40"/>
                <a:gd name="T16" fmla="*/ 2 w 85"/>
                <a:gd name="T17" fmla="*/ 17 h 40"/>
                <a:gd name="T18" fmla="*/ 0 w 85"/>
                <a:gd name="T19" fmla="*/ 22 h 40"/>
                <a:gd name="T20" fmla="*/ 0 w 85"/>
                <a:gd name="T21" fmla="*/ 27 h 40"/>
                <a:gd name="T22" fmla="*/ 2 w 85"/>
                <a:gd name="T23" fmla="*/ 32 h 40"/>
                <a:gd name="T24" fmla="*/ 4 w 85"/>
                <a:gd name="T25" fmla="*/ 36 h 40"/>
                <a:gd name="T26" fmla="*/ 8 w 85"/>
                <a:gd name="T27" fmla="*/ 38 h 40"/>
                <a:gd name="T28" fmla="*/ 12 w 85"/>
                <a:gd name="T29" fmla="*/ 40 h 40"/>
                <a:gd name="T30" fmla="*/ 17 w 85"/>
                <a:gd name="T31" fmla="*/ 38 h 40"/>
                <a:gd name="T32" fmla="*/ 21 w 85"/>
                <a:gd name="T33" fmla="*/ 36 h 40"/>
                <a:gd name="T34" fmla="*/ 24 w 85"/>
                <a:gd name="T35" fmla="*/ 32 h 40"/>
                <a:gd name="T36" fmla="*/ 25 w 85"/>
                <a:gd name="T37" fmla="*/ 27 h 40"/>
                <a:gd name="T38" fmla="*/ 25 w 85"/>
                <a:gd name="T39" fmla="*/ 26 h 40"/>
                <a:gd name="T40" fmla="*/ 25 w 85"/>
                <a:gd name="T41" fmla="*/ 26 h 40"/>
                <a:gd name="T42" fmla="*/ 31 w 85"/>
                <a:gd name="T43" fmla="*/ 24 h 40"/>
                <a:gd name="T44" fmla="*/ 39 w 85"/>
                <a:gd name="T45" fmla="*/ 24 h 40"/>
                <a:gd name="T46" fmla="*/ 43 w 85"/>
                <a:gd name="T47" fmla="*/ 24 h 40"/>
                <a:gd name="T48" fmla="*/ 47 w 85"/>
                <a:gd name="T49" fmla="*/ 24 h 40"/>
                <a:gd name="T50" fmla="*/ 56 w 85"/>
                <a:gd name="T51" fmla="*/ 24 h 40"/>
                <a:gd name="T52" fmla="*/ 61 w 85"/>
                <a:gd name="T53" fmla="*/ 24 h 40"/>
                <a:gd name="T54" fmla="*/ 61 w 85"/>
                <a:gd name="T55" fmla="*/ 26 h 40"/>
                <a:gd name="T56" fmla="*/ 61 w 85"/>
                <a:gd name="T57" fmla="*/ 27 h 40"/>
                <a:gd name="T58" fmla="*/ 62 w 85"/>
                <a:gd name="T59" fmla="*/ 32 h 40"/>
                <a:gd name="T60" fmla="*/ 65 w 85"/>
                <a:gd name="T61" fmla="*/ 36 h 40"/>
                <a:gd name="T62" fmla="*/ 68 w 85"/>
                <a:gd name="T63" fmla="*/ 38 h 40"/>
                <a:gd name="T64" fmla="*/ 74 w 85"/>
                <a:gd name="T65" fmla="*/ 40 h 40"/>
                <a:gd name="T66" fmla="*/ 77 w 85"/>
                <a:gd name="T67" fmla="*/ 38 h 40"/>
                <a:gd name="T68" fmla="*/ 81 w 85"/>
                <a:gd name="T69" fmla="*/ 36 h 40"/>
                <a:gd name="T70" fmla="*/ 84 w 85"/>
                <a:gd name="T71" fmla="*/ 32 h 40"/>
                <a:gd name="T72" fmla="*/ 85 w 85"/>
                <a:gd name="T73" fmla="*/ 27 h 40"/>
                <a:gd name="T74" fmla="*/ 85 w 85"/>
                <a:gd name="T75" fmla="*/ 22 h 40"/>
                <a:gd name="T76" fmla="*/ 84 w 85"/>
                <a:gd name="T77" fmla="*/ 17 h 40"/>
                <a:gd name="T78" fmla="*/ 81 w 85"/>
                <a:gd name="T79" fmla="*/ 12 h 40"/>
                <a:gd name="T80" fmla="*/ 79 w 85"/>
                <a:gd name="T81" fmla="*/ 8 h 40"/>
                <a:gd name="T82" fmla="*/ 71 w 85"/>
                <a:gd name="T83" fmla="*/ 4 h 40"/>
                <a:gd name="T84" fmla="*/ 63 w 85"/>
                <a:gd name="T85" fmla="*/ 1 h 40"/>
                <a:gd name="T86" fmla="*/ 56 w 85"/>
                <a:gd name="T87" fmla="*/ 0 h 40"/>
                <a:gd name="T88" fmla="*/ 47 w 85"/>
                <a:gd name="T8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40">
                  <a:moveTo>
                    <a:pt x="47" y="0"/>
                  </a:moveTo>
                  <a:lnTo>
                    <a:pt x="43" y="0"/>
                  </a:lnTo>
                  <a:lnTo>
                    <a:pt x="39" y="0"/>
                  </a:lnTo>
                  <a:lnTo>
                    <a:pt x="30" y="0"/>
                  </a:lnTo>
                  <a:lnTo>
                    <a:pt x="22" y="1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12"/>
                  </a:lnTo>
                  <a:lnTo>
                    <a:pt x="2" y="17"/>
                  </a:lnTo>
                  <a:lnTo>
                    <a:pt x="0" y="22"/>
                  </a:lnTo>
                  <a:lnTo>
                    <a:pt x="0" y="27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2" y="40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24" y="32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31" y="24"/>
                  </a:lnTo>
                  <a:lnTo>
                    <a:pt x="39" y="24"/>
                  </a:lnTo>
                  <a:lnTo>
                    <a:pt x="43" y="24"/>
                  </a:lnTo>
                  <a:lnTo>
                    <a:pt x="47" y="24"/>
                  </a:lnTo>
                  <a:lnTo>
                    <a:pt x="56" y="24"/>
                  </a:lnTo>
                  <a:lnTo>
                    <a:pt x="61" y="24"/>
                  </a:lnTo>
                  <a:lnTo>
                    <a:pt x="61" y="26"/>
                  </a:lnTo>
                  <a:lnTo>
                    <a:pt x="61" y="27"/>
                  </a:lnTo>
                  <a:lnTo>
                    <a:pt x="62" y="32"/>
                  </a:lnTo>
                  <a:lnTo>
                    <a:pt x="65" y="36"/>
                  </a:lnTo>
                  <a:lnTo>
                    <a:pt x="68" y="38"/>
                  </a:lnTo>
                  <a:lnTo>
                    <a:pt x="74" y="40"/>
                  </a:lnTo>
                  <a:lnTo>
                    <a:pt x="77" y="38"/>
                  </a:lnTo>
                  <a:lnTo>
                    <a:pt x="81" y="36"/>
                  </a:lnTo>
                  <a:lnTo>
                    <a:pt x="84" y="32"/>
                  </a:lnTo>
                  <a:lnTo>
                    <a:pt x="85" y="27"/>
                  </a:lnTo>
                  <a:lnTo>
                    <a:pt x="85" y="22"/>
                  </a:lnTo>
                  <a:lnTo>
                    <a:pt x="84" y="17"/>
                  </a:lnTo>
                  <a:lnTo>
                    <a:pt x="81" y="12"/>
                  </a:lnTo>
                  <a:lnTo>
                    <a:pt x="79" y="8"/>
                  </a:lnTo>
                  <a:lnTo>
                    <a:pt x="71" y="4"/>
                  </a:lnTo>
                  <a:lnTo>
                    <a:pt x="63" y="1"/>
                  </a:lnTo>
                  <a:lnTo>
                    <a:pt x="56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3474">
              <a:extLst>
                <a:ext uri="{FF2B5EF4-FFF2-40B4-BE49-F238E27FC236}">
                  <a16:creationId xmlns:a16="http://schemas.microsoft.com/office/drawing/2014/main" id="{55B033AA-E464-4B03-BDBE-47942A96F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0675" y="7169150"/>
              <a:ext cx="33337" cy="15875"/>
            </a:xfrm>
            <a:custGeom>
              <a:avLst/>
              <a:gdLst>
                <a:gd name="T0" fmla="*/ 48 w 85"/>
                <a:gd name="T1" fmla="*/ 0 h 40"/>
                <a:gd name="T2" fmla="*/ 42 w 85"/>
                <a:gd name="T3" fmla="*/ 0 h 40"/>
                <a:gd name="T4" fmla="*/ 39 w 85"/>
                <a:gd name="T5" fmla="*/ 0 h 40"/>
                <a:gd name="T6" fmla="*/ 31 w 85"/>
                <a:gd name="T7" fmla="*/ 0 h 40"/>
                <a:gd name="T8" fmla="*/ 22 w 85"/>
                <a:gd name="T9" fmla="*/ 1 h 40"/>
                <a:gd name="T10" fmla="*/ 14 w 85"/>
                <a:gd name="T11" fmla="*/ 4 h 40"/>
                <a:gd name="T12" fmla="*/ 8 w 85"/>
                <a:gd name="T13" fmla="*/ 8 h 40"/>
                <a:gd name="T14" fmla="*/ 5 w 85"/>
                <a:gd name="T15" fmla="*/ 12 h 40"/>
                <a:gd name="T16" fmla="*/ 3 w 85"/>
                <a:gd name="T17" fmla="*/ 17 h 40"/>
                <a:gd name="T18" fmla="*/ 1 w 85"/>
                <a:gd name="T19" fmla="*/ 22 h 40"/>
                <a:gd name="T20" fmla="*/ 0 w 85"/>
                <a:gd name="T21" fmla="*/ 27 h 40"/>
                <a:gd name="T22" fmla="*/ 1 w 85"/>
                <a:gd name="T23" fmla="*/ 32 h 40"/>
                <a:gd name="T24" fmla="*/ 4 w 85"/>
                <a:gd name="T25" fmla="*/ 36 h 40"/>
                <a:gd name="T26" fmla="*/ 8 w 85"/>
                <a:gd name="T27" fmla="*/ 38 h 40"/>
                <a:gd name="T28" fmla="*/ 13 w 85"/>
                <a:gd name="T29" fmla="*/ 40 h 40"/>
                <a:gd name="T30" fmla="*/ 17 w 85"/>
                <a:gd name="T31" fmla="*/ 38 h 40"/>
                <a:gd name="T32" fmla="*/ 21 w 85"/>
                <a:gd name="T33" fmla="*/ 36 h 40"/>
                <a:gd name="T34" fmla="*/ 23 w 85"/>
                <a:gd name="T35" fmla="*/ 32 h 40"/>
                <a:gd name="T36" fmla="*/ 25 w 85"/>
                <a:gd name="T37" fmla="*/ 27 h 40"/>
                <a:gd name="T38" fmla="*/ 25 w 85"/>
                <a:gd name="T39" fmla="*/ 26 h 40"/>
                <a:gd name="T40" fmla="*/ 25 w 85"/>
                <a:gd name="T41" fmla="*/ 26 h 40"/>
                <a:gd name="T42" fmla="*/ 31 w 85"/>
                <a:gd name="T43" fmla="*/ 24 h 40"/>
                <a:gd name="T44" fmla="*/ 39 w 85"/>
                <a:gd name="T45" fmla="*/ 24 h 40"/>
                <a:gd name="T46" fmla="*/ 42 w 85"/>
                <a:gd name="T47" fmla="*/ 24 h 40"/>
                <a:gd name="T48" fmla="*/ 48 w 85"/>
                <a:gd name="T49" fmla="*/ 24 h 40"/>
                <a:gd name="T50" fmla="*/ 55 w 85"/>
                <a:gd name="T51" fmla="*/ 24 h 40"/>
                <a:gd name="T52" fmla="*/ 60 w 85"/>
                <a:gd name="T53" fmla="*/ 24 h 40"/>
                <a:gd name="T54" fmla="*/ 62 w 85"/>
                <a:gd name="T55" fmla="*/ 26 h 40"/>
                <a:gd name="T56" fmla="*/ 62 w 85"/>
                <a:gd name="T57" fmla="*/ 27 h 40"/>
                <a:gd name="T58" fmla="*/ 62 w 85"/>
                <a:gd name="T59" fmla="*/ 32 h 40"/>
                <a:gd name="T60" fmla="*/ 64 w 85"/>
                <a:gd name="T61" fmla="*/ 36 h 40"/>
                <a:gd name="T62" fmla="*/ 68 w 85"/>
                <a:gd name="T63" fmla="*/ 38 h 40"/>
                <a:gd name="T64" fmla="*/ 73 w 85"/>
                <a:gd name="T65" fmla="*/ 40 h 40"/>
                <a:gd name="T66" fmla="*/ 78 w 85"/>
                <a:gd name="T67" fmla="*/ 38 h 40"/>
                <a:gd name="T68" fmla="*/ 82 w 85"/>
                <a:gd name="T69" fmla="*/ 36 h 40"/>
                <a:gd name="T70" fmla="*/ 85 w 85"/>
                <a:gd name="T71" fmla="*/ 32 h 40"/>
                <a:gd name="T72" fmla="*/ 85 w 85"/>
                <a:gd name="T73" fmla="*/ 27 h 40"/>
                <a:gd name="T74" fmla="*/ 85 w 85"/>
                <a:gd name="T75" fmla="*/ 22 h 40"/>
                <a:gd name="T76" fmla="*/ 84 w 85"/>
                <a:gd name="T77" fmla="*/ 17 h 40"/>
                <a:gd name="T78" fmla="*/ 81 w 85"/>
                <a:gd name="T79" fmla="*/ 12 h 40"/>
                <a:gd name="T80" fmla="*/ 78 w 85"/>
                <a:gd name="T81" fmla="*/ 8 h 40"/>
                <a:gd name="T82" fmla="*/ 72 w 85"/>
                <a:gd name="T83" fmla="*/ 4 h 40"/>
                <a:gd name="T84" fmla="*/ 64 w 85"/>
                <a:gd name="T85" fmla="*/ 1 h 40"/>
                <a:gd name="T86" fmla="*/ 55 w 85"/>
                <a:gd name="T87" fmla="*/ 0 h 40"/>
                <a:gd name="T88" fmla="*/ 48 w 85"/>
                <a:gd name="T8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" h="40">
                  <a:moveTo>
                    <a:pt x="48" y="0"/>
                  </a:moveTo>
                  <a:lnTo>
                    <a:pt x="42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2" y="1"/>
                  </a:lnTo>
                  <a:lnTo>
                    <a:pt x="14" y="4"/>
                  </a:lnTo>
                  <a:lnTo>
                    <a:pt x="8" y="8"/>
                  </a:lnTo>
                  <a:lnTo>
                    <a:pt x="5" y="12"/>
                  </a:lnTo>
                  <a:lnTo>
                    <a:pt x="3" y="17"/>
                  </a:lnTo>
                  <a:lnTo>
                    <a:pt x="1" y="22"/>
                  </a:lnTo>
                  <a:lnTo>
                    <a:pt x="0" y="27"/>
                  </a:lnTo>
                  <a:lnTo>
                    <a:pt x="1" y="32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3" y="40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23" y="32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31" y="24"/>
                  </a:lnTo>
                  <a:lnTo>
                    <a:pt x="39" y="24"/>
                  </a:lnTo>
                  <a:lnTo>
                    <a:pt x="42" y="24"/>
                  </a:lnTo>
                  <a:lnTo>
                    <a:pt x="48" y="24"/>
                  </a:lnTo>
                  <a:lnTo>
                    <a:pt x="55" y="24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2" y="27"/>
                  </a:lnTo>
                  <a:lnTo>
                    <a:pt x="62" y="32"/>
                  </a:lnTo>
                  <a:lnTo>
                    <a:pt x="64" y="36"/>
                  </a:lnTo>
                  <a:lnTo>
                    <a:pt x="68" y="38"/>
                  </a:lnTo>
                  <a:lnTo>
                    <a:pt x="73" y="40"/>
                  </a:lnTo>
                  <a:lnTo>
                    <a:pt x="78" y="38"/>
                  </a:lnTo>
                  <a:lnTo>
                    <a:pt x="82" y="36"/>
                  </a:lnTo>
                  <a:lnTo>
                    <a:pt x="85" y="32"/>
                  </a:lnTo>
                  <a:lnTo>
                    <a:pt x="85" y="27"/>
                  </a:lnTo>
                  <a:lnTo>
                    <a:pt x="85" y="22"/>
                  </a:lnTo>
                  <a:lnTo>
                    <a:pt x="84" y="17"/>
                  </a:lnTo>
                  <a:lnTo>
                    <a:pt x="81" y="12"/>
                  </a:lnTo>
                  <a:lnTo>
                    <a:pt x="78" y="8"/>
                  </a:lnTo>
                  <a:lnTo>
                    <a:pt x="72" y="4"/>
                  </a:lnTo>
                  <a:lnTo>
                    <a:pt x="64" y="1"/>
                  </a:lnTo>
                  <a:lnTo>
                    <a:pt x="55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686072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6">
                <a:lumMod val="20000"/>
                <a:lumOff val="80000"/>
              </a:schemeClr>
            </a:gs>
            <a:gs pos="58000">
              <a:schemeClr val="accent1">
                <a:lumMod val="20000"/>
                <a:lumOff val="80000"/>
              </a:schemeClr>
            </a:gs>
            <a:gs pos="100000">
              <a:schemeClr val="bg2">
                <a:lumMod val="9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50" y="1333500"/>
            <a:ext cx="583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For Horizontal Bar Graphs</a:t>
            </a:r>
            <a:endParaRPr lang="en-IN" sz="24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23B1-78C0-4E61-8FA0-52AC0DD837A8}"/>
              </a:ext>
            </a:extLst>
          </p:cNvPr>
          <p:cNvSpPr txBox="1"/>
          <p:nvPr/>
        </p:nvSpPr>
        <p:spPr>
          <a:xfrm>
            <a:off x="1428750" y="1863328"/>
            <a:ext cx="539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a) Let’s see for Single Horizontal Bar graph first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621373" y="3085206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41340-90F0-4CC5-B9BF-8B32C5C50C43}"/>
              </a:ext>
            </a:extLst>
          </p:cNvPr>
          <p:cNvSpPr txBox="1"/>
          <p:nvPr/>
        </p:nvSpPr>
        <p:spPr>
          <a:xfrm>
            <a:off x="1991704" y="3201023"/>
            <a:ext cx="127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BC21B-83F2-403B-BC3B-D9ADED051AE9}"/>
              </a:ext>
            </a:extLst>
          </p:cNvPr>
          <p:cNvSpPr txBox="1"/>
          <p:nvPr/>
        </p:nvSpPr>
        <p:spPr>
          <a:xfrm>
            <a:off x="7627519" y="2685036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10EC7DE-8971-4C56-B6F8-C8D6BF6D4544}"/>
              </a:ext>
            </a:extLst>
          </p:cNvPr>
          <p:cNvSpPr txBox="1"/>
          <p:nvPr/>
        </p:nvSpPr>
        <p:spPr>
          <a:xfrm>
            <a:off x="7627519" y="2694648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C2A09CEC-5F15-407A-B0D7-F66823363B1D}"/>
              </a:ext>
            </a:extLst>
          </p:cNvPr>
          <p:cNvSpPr/>
          <p:nvPr/>
        </p:nvSpPr>
        <p:spPr>
          <a:xfrm>
            <a:off x="4760859" y="4470468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AFAF7-8010-43BF-A329-0311E12C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9" y="3539577"/>
            <a:ext cx="3507081" cy="221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9FF98B-6571-491E-BFBD-CD3B2E1B6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56" y="3085206"/>
            <a:ext cx="4457700" cy="307994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C0C386A-FFF7-48DD-B55F-DFB2703FA5F9}"/>
              </a:ext>
            </a:extLst>
          </p:cNvPr>
          <p:cNvCxnSpPr>
            <a:cxnSpLocks/>
          </p:cNvCxnSpPr>
          <p:nvPr/>
        </p:nvCxnSpPr>
        <p:spPr>
          <a:xfrm>
            <a:off x="7110412" y="3511341"/>
            <a:ext cx="3328989" cy="115779"/>
          </a:xfrm>
          <a:prstGeom prst="bentConnector3">
            <a:avLst>
              <a:gd name="adj1" fmla="val 2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0F2661-A75A-4FFF-AE21-1DD92B732012}"/>
              </a:ext>
            </a:extLst>
          </p:cNvPr>
          <p:cNvCxnSpPr/>
          <p:nvPr/>
        </p:nvCxnSpPr>
        <p:spPr>
          <a:xfrm>
            <a:off x="10373361" y="3672718"/>
            <a:ext cx="0" cy="284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404231-2634-4107-9F00-9C1500111065}"/>
              </a:ext>
            </a:extLst>
          </p:cNvPr>
          <p:cNvCxnSpPr/>
          <p:nvPr/>
        </p:nvCxnSpPr>
        <p:spPr>
          <a:xfrm flipH="1">
            <a:off x="7110412" y="3921760"/>
            <a:ext cx="32629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3577A6-E377-4503-9151-B1219B35DF12}"/>
              </a:ext>
            </a:extLst>
          </p:cNvPr>
          <p:cNvCxnSpPr>
            <a:cxnSpLocks/>
          </p:cNvCxnSpPr>
          <p:nvPr/>
        </p:nvCxnSpPr>
        <p:spPr>
          <a:xfrm>
            <a:off x="7114222" y="3882249"/>
            <a:ext cx="0" cy="1501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AE6326-8B4E-44B5-B41A-98794F155857}"/>
              </a:ext>
            </a:extLst>
          </p:cNvPr>
          <p:cNvCxnSpPr/>
          <p:nvPr/>
        </p:nvCxnSpPr>
        <p:spPr>
          <a:xfrm>
            <a:off x="7110412" y="4013200"/>
            <a:ext cx="22774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1056BBF-415A-4473-8DE9-77DE4609EC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10412" y="3991759"/>
            <a:ext cx="2277428" cy="309079"/>
          </a:xfrm>
          <a:prstGeom prst="bentConnector3">
            <a:avLst>
              <a:gd name="adj1" fmla="val 7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BEF3546E-12DA-47CB-B0FE-D3A1BE6CF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00" y="4281432"/>
            <a:ext cx="5074842" cy="6613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9B19204-0D9C-4378-B0C5-8C94D9F52C6A}"/>
              </a:ext>
            </a:extLst>
          </p:cNvPr>
          <p:cNvSpPr txBox="1"/>
          <p:nvPr/>
        </p:nvSpPr>
        <p:spPr>
          <a:xfrm>
            <a:off x="7467120" y="3436051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Output</a:t>
            </a:r>
            <a:endParaRPr lang="en-IN" sz="32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26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18" grpId="0"/>
      <p:bldP spid="118" grpId="1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6">
                <a:lumMod val="20000"/>
                <a:lumOff val="80000"/>
              </a:schemeClr>
            </a:gs>
            <a:gs pos="58000">
              <a:schemeClr val="accent1">
                <a:lumMod val="20000"/>
                <a:lumOff val="80000"/>
              </a:schemeClr>
            </a:gs>
            <a:gs pos="100000">
              <a:schemeClr val="bg2">
                <a:lumMod val="9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50" y="1333500"/>
            <a:ext cx="583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For Horizontal Bar Graphs</a:t>
            </a:r>
            <a:endParaRPr lang="en-IN" sz="24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23B1-78C0-4E61-8FA0-52AC0DD837A8}"/>
              </a:ext>
            </a:extLst>
          </p:cNvPr>
          <p:cNvSpPr txBox="1"/>
          <p:nvPr/>
        </p:nvSpPr>
        <p:spPr>
          <a:xfrm>
            <a:off x="1428750" y="1863328"/>
            <a:ext cx="5681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b) Now, Let’s see for Multiple Horizontal Bar graph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621373" y="3085206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41340-90F0-4CC5-B9BF-8B32C5C50C43}"/>
              </a:ext>
            </a:extLst>
          </p:cNvPr>
          <p:cNvSpPr txBox="1"/>
          <p:nvPr/>
        </p:nvSpPr>
        <p:spPr>
          <a:xfrm>
            <a:off x="1991704" y="3201023"/>
            <a:ext cx="127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ABC21B-83F2-403B-BC3B-D9ADED051AE9}"/>
              </a:ext>
            </a:extLst>
          </p:cNvPr>
          <p:cNvSpPr txBox="1"/>
          <p:nvPr/>
        </p:nvSpPr>
        <p:spPr>
          <a:xfrm>
            <a:off x="7627519" y="2685036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10EC7DE-8971-4C56-B6F8-C8D6BF6D4544}"/>
              </a:ext>
            </a:extLst>
          </p:cNvPr>
          <p:cNvSpPr txBox="1"/>
          <p:nvPr/>
        </p:nvSpPr>
        <p:spPr>
          <a:xfrm>
            <a:off x="7627519" y="2676647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C2A09CEC-5F15-407A-B0D7-F66823363B1D}"/>
              </a:ext>
            </a:extLst>
          </p:cNvPr>
          <p:cNvSpPr/>
          <p:nvPr/>
        </p:nvSpPr>
        <p:spPr>
          <a:xfrm>
            <a:off x="4760859" y="4470468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F0ED0-E83D-4FC8-A7DD-FD3D006E5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7" y="3502753"/>
            <a:ext cx="3466835" cy="2468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92256-2CCA-4957-AAB6-6D27F8D21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11844"/>
            <a:ext cx="5135333" cy="3132819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5BE7A6-9EC4-40A4-B604-77694A5F2F22}"/>
              </a:ext>
            </a:extLst>
          </p:cNvPr>
          <p:cNvCxnSpPr/>
          <p:nvPr/>
        </p:nvCxnSpPr>
        <p:spPr>
          <a:xfrm>
            <a:off x="6743700" y="3582759"/>
            <a:ext cx="2393950" cy="168823"/>
          </a:xfrm>
          <a:prstGeom prst="bentConnector3">
            <a:avLst>
              <a:gd name="adj1" fmla="val 39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CA29A4-FAC6-42E0-BD37-41A3415D19F6}"/>
              </a:ext>
            </a:extLst>
          </p:cNvPr>
          <p:cNvCxnSpPr>
            <a:cxnSpLocks/>
          </p:cNvCxnSpPr>
          <p:nvPr/>
        </p:nvCxnSpPr>
        <p:spPr>
          <a:xfrm>
            <a:off x="9080500" y="3751582"/>
            <a:ext cx="0" cy="248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EE45D8-F5FE-435F-8B13-6029D823F629}"/>
              </a:ext>
            </a:extLst>
          </p:cNvPr>
          <p:cNvCxnSpPr/>
          <p:nvPr/>
        </p:nvCxnSpPr>
        <p:spPr>
          <a:xfrm flipH="1">
            <a:off x="7936546" y="4000500"/>
            <a:ext cx="11398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D72FFE-9423-4629-B735-01F60FE551C4}"/>
              </a:ext>
            </a:extLst>
          </p:cNvPr>
          <p:cNvCxnSpPr/>
          <p:nvPr/>
        </p:nvCxnSpPr>
        <p:spPr>
          <a:xfrm>
            <a:off x="7936546" y="4000500"/>
            <a:ext cx="0" cy="190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AFD716-FD6E-4490-8DC2-A3790C4886A5}"/>
              </a:ext>
            </a:extLst>
          </p:cNvPr>
          <p:cNvCxnSpPr/>
          <p:nvPr/>
        </p:nvCxnSpPr>
        <p:spPr>
          <a:xfrm flipH="1">
            <a:off x="6692900" y="4203700"/>
            <a:ext cx="12436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BE5693A-BF1F-4873-BE1D-3E115E69595F}"/>
              </a:ext>
            </a:extLst>
          </p:cNvPr>
          <p:cNvCxnSpPr/>
          <p:nvPr/>
        </p:nvCxnSpPr>
        <p:spPr>
          <a:xfrm>
            <a:off x="6743700" y="4191000"/>
            <a:ext cx="0" cy="120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0D76AA-2AFA-47D0-A67C-DAF1360E6112}"/>
              </a:ext>
            </a:extLst>
          </p:cNvPr>
          <p:cNvCxnSpPr/>
          <p:nvPr/>
        </p:nvCxnSpPr>
        <p:spPr>
          <a:xfrm>
            <a:off x="6743700" y="4298950"/>
            <a:ext cx="14478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207AE7-10B6-47A8-AA2D-2F1D646D49ED}"/>
              </a:ext>
            </a:extLst>
          </p:cNvPr>
          <p:cNvCxnSpPr/>
          <p:nvPr/>
        </p:nvCxnSpPr>
        <p:spPr>
          <a:xfrm>
            <a:off x="8147050" y="4311650"/>
            <a:ext cx="0" cy="2308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1327905-05C7-4348-9009-D5C7CDDDFED1}"/>
              </a:ext>
            </a:extLst>
          </p:cNvPr>
          <p:cNvCxnSpPr>
            <a:cxnSpLocks/>
          </p:cNvCxnSpPr>
          <p:nvPr/>
        </p:nvCxnSpPr>
        <p:spPr>
          <a:xfrm>
            <a:off x="8147050" y="4542530"/>
            <a:ext cx="120015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B9A385-CB76-46DE-AAF7-D08E788BDA72}"/>
              </a:ext>
            </a:extLst>
          </p:cNvPr>
          <p:cNvCxnSpPr/>
          <p:nvPr/>
        </p:nvCxnSpPr>
        <p:spPr>
          <a:xfrm>
            <a:off x="9315450" y="4542530"/>
            <a:ext cx="0" cy="277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898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tx2">
                <a:lumMod val="20000"/>
                <a:lumOff val="80000"/>
              </a:schemeClr>
            </a:gs>
            <a:gs pos="58000">
              <a:schemeClr val="accent4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49" y="1504774"/>
            <a:ext cx="583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For Vertical </a:t>
            </a:r>
            <a:r>
              <a:rPr lang="en-US" sz="2800" b="1" u="sng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Stacked</a:t>
            </a:r>
            <a:r>
              <a:rPr lang="en-US" sz="28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Bar Graphs</a:t>
            </a:r>
            <a:endParaRPr lang="en-IN" sz="28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621373" y="3085206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F87AB-74CA-4152-91B1-29996D4454A5}"/>
              </a:ext>
            </a:extLst>
          </p:cNvPr>
          <p:cNvSpPr txBox="1"/>
          <p:nvPr/>
        </p:nvSpPr>
        <p:spPr>
          <a:xfrm>
            <a:off x="1999513" y="3141761"/>
            <a:ext cx="1352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17501-0817-485F-8E54-71DF2FE2827F}"/>
              </a:ext>
            </a:extLst>
          </p:cNvPr>
          <p:cNvSpPr txBox="1"/>
          <p:nvPr/>
        </p:nvSpPr>
        <p:spPr>
          <a:xfrm>
            <a:off x="7349256" y="2801920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56E0A4-4B4A-4341-8A40-4C544F2E98EC}"/>
              </a:ext>
            </a:extLst>
          </p:cNvPr>
          <p:cNvSpPr txBox="1"/>
          <p:nvPr/>
        </p:nvSpPr>
        <p:spPr>
          <a:xfrm>
            <a:off x="7349256" y="2791019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36FD1DA-64C0-4073-8CF3-FA7ED1B102B4}"/>
              </a:ext>
            </a:extLst>
          </p:cNvPr>
          <p:cNvSpPr/>
          <p:nvPr/>
        </p:nvSpPr>
        <p:spPr>
          <a:xfrm>
            <a:off x="4752975" y="4467225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1E34C-FD58-4196-906C-965D435AE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5" y="3466537"/>
            <a:ext cx="3798482" cy="2376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0BF87F-D39D-480E-B1B7-2EF5CD9E5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76" y="3278681"/>
            <a:ext cx="4899889" cy="2939933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073CAA9-D781-44F8-BF8D-E6742A63A6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11561" y="5434423"/>
            <a:ext cx="648791" cy="326027"/>
          </a:xfrm>
          <a:prstGeom prst="bentConnector3">
            <a:avLst>
              <a:gd name="adj1" fmla="val 478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B3C9DF-6E63-4182-A846-89E1D9A1D95C}"/>
              </a:ext>
            </a:extLst>
          </p:cNvPr>
          <p:cNvCxnSpPr>
            <a:cxnSpLocks/>
          </p:cNvCxnSpPr>
          <p:nvPr/>
        </p:nvCxnSpPr>
        <p:spPr>
          <a:xfrm flipV="1">
            <a:off x="6998970" y="4819650"/>
            <a:ext cx="0" cy="403860"/>
          </a:xfrm>
          <a:prstGeom prst="straightConnector1">
            <a:avLst/>
          </a:prstGeom>
          <a:ln w="28575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97FA9B-F3D5-4CDC-85A7-D961E897ECF0}"/>
              </a:ext>
            </a:extLst>
          </p:cNvPr>
          <p:cNvCxnSpPr/>
          <p:nvPr/>
        </p:nvCxnSpPr>
        <p:spPr>
          <a:xfrm flipV="1">
            <a:off x="6998969" y="4483418"/>
            <a:ext cx="0" cy="31718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213EBB7-882F-4F1C-BD57-3D404B7C74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56774" y="5046233"/>
            <a:ext cx="1379302" cy="354554"/>
          </a:xfrm>
          <a:prstGeom prst="bentConnector3">
            <a:avLst>
              <a:gd name="adj1" fmla="val -696"/>
            </a:avLst>
          </a:prstGeom>
          <a:ln w="28575">
            <a:solidFill>
              <a:schemeClr val="accent2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C56AADB-5E5B-487B-A970-AD61ED1F52D8}"/>
              </a:ext>
            </a:extLst>
          </p:cNvPr>
          <p:cNvCxnSpPr>
            <a:cxnSpLocks/>
          </p:cNvCxnSpPr>
          <p:nvPr/>
        </p:nvCxnSpPr>
        <p:spPr>
          <a:xfrm flipV="1">
            <a:off x="7396330" y="5477194"/>
            <a:ext cx="591223" cy="417503"/>
          </a:xfrm>
          <a:prstGeom prst="bentConnector3">
            <a:avLst>
              <a:gd name="adj1" fmla="val 1015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BF7718-4750-475B-B702-961ADD3181B1}"/>
              </a:ext>
            </a:extLst>
          </p:cNvPr>
          <p:cNvCxnSpPr>
            <a:cxnSpLocks/>
          </p:cNvCxnSpPr>
          <p:nvPr/>
        </p:nvCxnSpPr>
        <p:spPr>
          <a:xfrm flipV="1">
            <a:off x="7987553" y="5325035"/>
            <a:ext cx="0" cy="149936"/>
          </a:xfrm>
          <a:prstGeom prst="straightConnector1">
            <a:avLst/>
          </a:prstGeom>
          <a:ln w="28575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9D33DD6-3A82-4DF8-A5DF-B07B439107A6}"/>
              </a:ext>
            </a:extLst>
          </p:cNvPr>
          <p:cNvCxnSpPr>
            <a:cxnSpLocks/>
          </p:cNvCxnSpPr>
          <p:nvPr/>
        </p:nvCxnSpPr>
        <p:spPr>
          <a:xfrm flipV="1">
            <a:off x="7987553" y="4285129"/>
            <a:ext cx="0" cy="987912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C575633-2035-4CE7-9E5E-36CCC7D997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5745" y="4898341"/>
            <a:ext cx="1615189" cy="431791"/>
          </a:xfrm>
          <a:prstGeom prst="bentConnector3">
            <a:avLst>
              <a:gd name="adj1" fmla="val -230"/>
            </a:avLst>
          </a:prstGeom>
          <a:ln w="28575">
            <a:solidFill>
              <a:schemeClr val="accent2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DE6A8D0-5A55-4091-9212-F452A761B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25" y="3421583"/>
            <a:ext cx="3920944" cy="258858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F97B27E-492E-439D-B731-F8AEEEC3961A}"/>
              </a:ext>
            </a:extLst>
          </p:cNvPr>
          <p:cNvSpPr txBox="1"/>
          <p:nvPr/>
        </p:nvSpPr>
        <p:spPr>
          <a:xfrm>
            <a:off x="7599271" y="2810658"/>
            <a:ext cx="2311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Output</a:t>
            </a:r>
            <a:endParaRPr lang="en-IN" sz="32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8611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7" grpId="0"/>
      <p:bldP spid="47" grpId="1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20000"/>
                <a:lumOff val="80000"/>
              </a:schemeClr>
            </a:gs>
            <a:gs pos="51000">
              <a:schemeClr val="accent1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49" y="1504774"/>
            <a:ext cx="583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E0000"/>
                </a:solidFill>
              </a:rPr>
              <a:t>3. For Horizontal </a:t>
            </a:r>
            <a:r>
              <a:rPr lang="en-US" sz="2800" b="1" u="sng" dirty="0">
                <a:solidFill>
                  <a:srgbClr val="9E0000"/>
                </a:solidFill>
              </a:rPr>
              <a:t>Stacked</a:t>
            </a:r>
            <a:r>
              <a:rPr lang="en-US" sz="2800" b="1" dirty="0">
                <a:solidFill>
                  <a:srgbClr val="9E0000"/>
                </a:solidFill>
              </a:rPr>
              <a:t> Bar Graphs</a:t>
            </a:r>
            <a:endParaRPr lang="en-IN" sz="2800" b="1" dirty="0">
              <a:solidFill>
                <a:srgbClr val="9E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621373" y="3085206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6F87AB-74CA-4152-91B1-29996D4454A5}"/>
              </a:ext>
            </a:extLst>
          </p:cNvPr>
          <p:cNvSpPr txBox="1"/>
          <p:nvPr/>
        </p:nvSpPr>
        <p:spPr>
          <a:xfrm>
            <a:off x="1999513" y="3141761"/>
            <a:ext cx="1352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B17501-0817-485F-8E54-71DF2FE2827F}"/>
              </a:ext>
            </a:extLst>
          </p:cNvPr>
          <p:cNvSpPr txBox="1"/>
          <p:nvPr/>
        </p:nvSpPr>
        <p:spPr>
          <a:xfrm>
            <a:off x="7349256" y="2801920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56E0A4-4B4A-4341-8A40-4C544F2E98EC}"/>
              </a:ext>
            </a:extLst>
          </p:cNvPr>
          <p:cNvSpPr txBox="1"/>
          <p:nvPr/>
        </p:nvSpPr>
        <p:spPr>
          <a:xfrm>
            <a:off x="7349256" y="2753661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36FD1DA-64C0-4073-8CF3-FA7ED1B102B4}"/>
              </a:ext>
            </a:extLst>
          </p:cNvPr>
          <p:cNvSpPr/>
          <p:nvPr/>
        </p:nvSpPr>
        <p:spPr>
          <a:xfrm>
            <a:off x="4752975" y="4467225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C3A24-F570-45A0-8A6C-C63E3D0E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2" y="3480315"/>
            <a:ext cx="3512335" cy="2335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A4752D-B336-4E2C-B23E-63AA0301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83" y="3141761"/>
            <a:ext cx="5321335" cy="320189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DA666A-793A-4018-AB37-C9529767F29A}"/>
              </a:ext>
            </a:extLst>
          </p:cNvPr>
          <p:cNvCxnSpPr>
            <a:cxnSpLocks/>
          </p:cNvCxnSpPr>
          <p:nvPr/>
        </p:nvCxnSpPr>
        <p:spPr>
          <a:xfrm>
            <a:off x="6802120" y="3622040"/>
            <a:ext cx="345440" cy="210820"/>
          </a:xfrm>
          <a:prstGeom prst="bentConnector3">
            <a:avLst>
              <a:gd name="adj1" fmla="val 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EAD6A3-E2F7-4334-A331-EE4115655492}"/>
              </a:ext>
            </a:extLst>
          </p:cNvPr>
          <p:cNvCxnSpPr/>
          <p:nvPr/>
        </p:nvCxnSpPr>
        <p:spPr>
          <a:xfrm>
            <a:off x="7147560" y="3832860"/>
            <a:ext cx="320039" cy="0"/>
          </a:xfrm>
          <a:prstGeom prst="straightConnector1">
            <a:avLst/>
          </a:prstGeom>
          <a:ln w="28575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EFDD59-02E7-449D-BFD9-0E41B77E8B81}"/>
              </a:ext>
            </a:extLst>
          </p:cNvPr>
          <p:cNvCxnSpPr>
            <a:cxnSpLocks/>
          </p:cNvCxnSpPr>
          <p:nvPr/>
        </p:nvCxnSpPr>
        <p:spPr>
          <a:xfrm>
            <a:off x="7528560" y="3832860"/>
            <a:ext cx="391160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3E834B-15AE-4E11-9E0C-4241AEC98C8B}"/>
              </a:ext>
            </a:extLst>
          </p:cNvPr>
          <p:cNvCxnSpPr>
            <a:cxnSpLocks/>
          </p:cNvCxnSpPr>
          <p:nvPr/>
        </p:nvCxnSpPr>
        <p:spPr>
          <a:xfrm>
            <a:off x="7965440" y="3832860"/>
            <a:ext cx="39116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F59BDD5-CAAE-4986-9017-0F99317148A9}"/>
              </a:ext>
            </a:extLst>
          </p:cNvPr>
          <p:cNvCxnSpPr/>
          <p:nvPr/>
        </p:nvCxnSpPr>
        <p:spPr>
          <a:xfrm rot="10800000" flipV="1">
            <a:off x="6802120" y="3881120"/>
            <a:ext cx="1554480" cy="314960"/>
          </a:xfrm>
          <a:prstGeom prst="bentConnector3">
            <a:avLst>
              <a:gd name="adj1" fmla="val 6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FD98A2D-B74A-431B-A7EC-EBAB3AE26590}"/>
              </a:ext>
            </a:extLst>
          </p:cNvPr>
          <p:cNvCxnSpPr/>
          <p:nvPr/>
        </p:nvCxnSpPr>
        <p:spPr>
          <a:xfrm>
            <a:off x="6802119" y="4196080"/>
            <a:ext cx="665480" cy="203200"/>
          </a:xfrm>
          <a:prstGeom prst="bentConnector3">
            <a:avLst>
              <a:gd name="adj1" fmla="val -114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62C5B6-E0CC-418C-82A8-E96032132716}"/>
              </a:ext>
            </a:extLst>
          </p:cNvPr>
          <p:cNvCxnSpPr>
            <a:cxnSpLocks/>
          </p:cNvCxnSpPr>
          <p:nvPr/>
        </p:nvCxnSpPr>
        <p:spPr>
          <a:xfrm>
            <a:off x="7467599" y="4399280"/>
            <a:ext cx="497841" cy="0"/>
          </a:xfrm>
          <a:prstGeom prst="straightConnector1">
            <a:avLst/>
          </a:prstGeom>
          <a:ln w="28575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01DCA1-7308-4B9F-ABC9-EE7D79EB5096}"/>
              </a:ext>
            </a:extLst>
          </p:cNvPr>
          <p:cNvCxnSpPr>
            <a:cxnSpLocks/>
          </p:cNvCxnSpPr>
          <p:nvPr/>
        </p:nvCxnSpPr>
        <p:spPr>
          <a:xfrm>
            <a:off x="7965440" y="4399280"/>
            <a:ext cx="340360" cy="0"/>
          </a:xfrm>
          <a:prstGeom prst="straightConnector1">
            <a:avLst/>
          </a:prstGeom>
          <a:ln w="28575">
            <a:solidFill>
              <a:srgbClr val="0070C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558C70C-B356-4077-910C-35B03BFF0C15}"/>
              </a:ext>
            </a:extLst>
          </p:cNvPr>
          <p:cNvCxnSpPr>
            <a:cxnSpLocks/>
          </p:cNvCxnSpPr>
          <p:nvPr/>
        </p:nvCxnSpPr>
        <p:spPr>
          <a:xfrm>
            <a:off x="8356600" y="4399280"/>
            <a:ext cx="756920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E7ABCCC-38E3-4924-B2AF-05C62A4189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61480" y="4418963"/>
            <a:ext cx="2352042" cy="343535"/>
          </a:xfrm>
          <a:prstGeom prst="bentConnector3">
            <a:avLst>
              <a:gd name="adj1" fmla="val 162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11F8540B-1C1F-4010-AF91-455C2BC6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93" y="3758319"/>
            <a:ext cx="5157025" cy="38103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F3D212-DF84-4ED6-96D6-1BC640FDF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13" y="4091902"/>
            <a:ext cx="3398815" cy="211092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C9F9376-A579-4DB6-9484-B7695B8A32B2}"/>
              </a:ext>
            </a:extLst>
          </p:cNvPr>
          <p:cNvSpPr txBox="1"/>
          <p:nvPr/>
        </p:nvSpPr>
        <p:spPr>
          <a:xfrm>
            <a:off x="7614542" y="3014553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Output</a:t>
            </a:r>
            <a:endParaRPr lang="en-IN" sz="28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87283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7" grpId="0"/>
      <p:bldP spid="47" grpId="1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20000"/>
                <a:lumOff val="80000"/>
              </a:schemeClr>
            </a:gs>
            <a:gs pos="51000">
              <a:schemeClr val="accent1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725805" y="796290"/>
            <a:ext cx="725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3A3BD-6E73-407D-AB72-0008F4E51B20}"/>
              </a:ext>
            </a:extLst>
          </p:cNvPr>
          <p:cNvSpPr txBox="1"/>
          <p:nvPr/>
        </p:nvSpPr>
        <p:spPr>
          <a:xfrm>
            <a:off x="942973" y="2009775"/>
            <a:ext cx="9963151" cy="169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a Django based Web Application to extract data in tabular as well as in Latex form from an image of a Bar graph</a:t>
            </a:r>
            <a:endParaRPr lang="en-IN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48364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Raghav v">
            <a:hlinkClick r:id="" action="ppaction://media"/>
            <a:extLst>
              <a:ext uri="{FF2B5EF4-FFF2-40B4-BE49-F238E27FC236}">
                <a16:creationId xmlns:a16="http://schemas.microsoft.com/office/drawing/2014/main" id="{C1748692-F7AE-4AD2-BBB8-955321A22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45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  <a:gs pos="87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DC7620-CA5C-4C70-9BE3-B234687235E9}"/>
              </a:ext>
            </a:extLst>
          </p:cNvPr>
          <p:cNvSpPr/>
          <p:nvPr/>
        </p:nvSpPr>
        <p:spPr>
          <a:xfrm>
            <a:off x="695835" y="758658"/>
            <a:ext cx="4066039" cy="2776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3E7EB-E63A-4F5E-BFE3-ED581DBC2F8C}"/>
              </a:ext>
            </a:extLst>
          </p:cNvPr>
          <p:cNvSpPr/>
          <p:nvPr/>
        </p:nvSpPr>
        <p:spPr>
          <a:xfrm>
            <a:off x="7155613" y="758658"/>
            <a:ext cx="4066039" cy="2776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42267D-68D7-40B4-A3DE-778D2B3B03F1}"/>
              </a:ext>
            </a:extLst>
          </p:cNvPr>
          <p:cNvSpPr/>
          <p:nvPr/>
        </p:nvSpPr>
        <p:spPr>
          <a:xfrm>
            <a:off x="3920105" y="3908842"/>
            <a:ext cx="4066039" cy="277642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2F078-451D-424F-95E0-CDC4A60042CE}"/>
              </a:ext>
            </a:extLst>
          </p:cNvPr>
          <p:cNvSpPr txBox="1"/>
          <p:nvPr/>
        </p:nvSpPr>
        <p:spPr>
          <a:xfrm>
            <a:off x="5233215" y="403327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Actual Values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60FB5-9ACA-4869-A7B6-CA421E233AB6}"/>
              </a:ext>
            </a:extLst>
          </p:cNvPr>
          <p:cNvSpPr txBox="1"/>
          <p:nvPr/>
        </p:nvSpPr>
        <p:spPr>
          <a:xfrm>
            <a:off x="2072424" y="758658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Input Image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4A4FF8-ADE9-4E73-862F-6B1B0ED10E62}"/>
              </a:ext>
            </a:extLst>
          </p:cNvPr>
          <p:cNvSpPr txBox="1"/>
          <p:nvPr/>
        </p:nvSpPr>
        <p:spPr>
          <a:xfrm>
            <a:off x="8760469" y="75865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Output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57E15E-6B9A-4CB0-97A4-42D9CF664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5" y="1066308"/>
            <a:ext cx="3837289" cy="23023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F279F7-CF58-4BB2-81E0-B37FC5B77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8" y="1248355"/>
            <a:ext cx="3271649" cy="2166363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5244D30-2021-4372-8C1D-EE34AAF70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71634"/>
              </p:ext>
            </p:extLst>
          </p:nvPr>
        </p:nvGraphicFramePr>
        <p:xfrm>
          <a:off x="4380286" y="4527044"/>
          <a:ext cx="3145676" cy="1864193"/>
        </p:xfrm>
        <a:graphic>
          <a:graphicData uri="http://schemas.openxmlformats.org/drawingml/2006/table">
            <a:tbl>
              <a:tblPr/>
              <a:tblGrid>
                <a:gridCol w="786419">
                  <a:extLst>
                    <a:ext uri="{9D8B030D-6E8A-4147-A177-3AD203B41FA5}">
                      <a16:colId xmlns:a16="http://schemas.microsoft.com/office/drawing/2014/main" val="3480622272"/>
                    </a:ext>
                  </a:extLst>
                </a:gridCol>
                <a:gridCol w="786419">
                  <a:extLst>
                    <a:ext uri="{9D8B030D-6E8A-4147-A177-3AD203B41FA5}">
                      <a16:colId xmlns:a16="http://schemas.microsoft.com/office/drawing/2014/main" val="1243659947"/>
                    </a:ext>
                  </a:extLst>
                </a:gridCol>
                <a:gridCol w="786419">
                  <a:extLst>
                    <a:ext uri="{9D8B030D-6E8A-4147-A177-3AD203B41FA5}">
                      <a16:colId xmlns:a16="http://schemas.microsoft.com/office/drawing/2014/main" val="1375597320"/>
                    </a:ext>
                  </a:extLst>
                </a:gridCol>
                <a:gridCol w="786419">
                  <a:extLst>
                    <a:ext uri="{9D8B030D-6E8A-4147-A177-3AD203B41FA5}">
                      <a16:colId xmlns:a16="http://schemas.microsoft.com/office/drawing/2014/main" val="611658950"/>
                    </a:ext>
                  </a:extLst>
                </a:gridCol>
              </a:tblGrid>
              <a:tr h="4905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labels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values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78562"/>
                  </a:ext>
                </a:extLst>
              </a:tr>
              <a:tr h="34340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Mi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690735"/>
                  </a:ext>
                </a:extLst>
              </a:tr>
              <a:tr h="34340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realme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262311"/>
                  </a:ext>
                </a:extLst>
              </a:tr>
              <a:tr h="34340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apple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08802"/>
                  </a:ext>
                </a:extLst>
              </a:tr>
              <a:tr h="343404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samsung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433485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60F09C23-3EDF-42D4-8E12-AE123145F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7" y="1310192"/>
            <a:ext cx="3728433" cy="20426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A55D2B6-6684-4CE6-9661-B2A2EC14B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28" y="1078105"/>
            <a:ext cx="2668205" cy="2336613"/>
          </a:xfrm>
          <a:prstGeom prst="rect">
            <a:avLst/>
          </a:prstGeom>
        </p:spPr>
      </p:pic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AC76967C-30EC-4252-9FBE-8988CF185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487206"/>
              </p:ext>
            </p:extLst>
          </p:nvPr>
        </p:nvGraphicFramePr>
        <p:xfrm>
          <a:off x="4095748" y="4555744"/>
          <a:ext cx="3758780" cy="1835493"/>
        </p:xfrm>
        <a:graphic>
          <a:graphicData uri="http://schemas.openxmlformats.org/drawingml/2006/table">
            <a:tbl>
              <a:tblPr/>
              <a:tblGrid>
                <a:gridCol w="939695">
                  <a:extLst>
                    <a:ext uri="{9D8B030D-6E8A-4147-A177-3AD203B41FA5}">
                      <a16:colId xmlns:a16="http://schemas.microsoft.com/office/drawing/2014/main" val="1006109696"/>
                    </a:ext>
                  </a:extLst>
                </a:gridCol>
                <a:gridCol w="939695">
                  <a:extLst>
                    <a:ext uri="{9D8B030D-6E8A-4147-A177-3AD203B41FA5}">
                      <a16:colId xmlns:a16="http://schemas.microsoft.com/office/drawing/2014/main" val="3000518634"/>
                    </a:ext>
                  </a:extLst>
                </a:gridCol>
                <a:gridCol w="939695">
                  <a:extLst>
                    <a:ext uri="{9D8B030D-6E8A-4147-A177-3AD203B41FA5}">
                      <a16:colId xmlns:a16="http://schemas.microsoft.com/office/drawing/2014/main" val="1271255171"/>
                    </a:ext>
                  </a:extLst>
                </a:gridCol>
                <a:gridCol w="939695">
                  <a:extLst>
                    <a:ext uri="{9D8B030D-6E8A-4147-A177-3AD203B41FA5}">
                      <a16:colId xmlns:a16="http://schemas.microsoft.com/office/drawing/2014/main" val="1369653755"/>
                    </a:ext>
                  </a:extLst>
                </a:gridCol>
              </a:tblGrid>
              <a:tr h="179986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labels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values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 sz="120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86048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8152"/>
                  </a:ext>
                </a:extLst>
              </a:tr>
              <a:tr h="34197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Javascript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871338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C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33708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Ruby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336171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Java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9502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C++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31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07438"/>
                  </a:ext>
                </a:extLst>
              </a:tr>
              <a:tr h="179986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Python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30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2C2C4D"/>
                          </a:solidFill>
                          <a:effectLst/>
                          <a:latin typeface="Verdana" panose="020B0604030504040204" pitchFamily="34" charset="0"/>
                        </a:rPr>
                        <a:t>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74713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0BF370E-39DB-4449-BA3E-E221D4F1F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81" y="1188106"/>
            <a:ext cx="3622722" cy="2058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E73B6-A361-4105-84A2-53910B5A7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8" y="1215303"/>
            <a:ext cx="3359290" cy="221199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FDCF7A-114A-4CAD-986B-DB38D6E28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753789"/>
              </p:ext>
            </p:extLst>
          </p:nvPr>
        </p:nvGraphicFramePr>
        <p:xfrm>
          <a:off x="4523163" y="4454077"/>
          <a:ext cx="3145674" cy="2038825"/>
        </p:xfrm>
        <a:graphic>
          <a:graphicData uri="http://schemas.openxmlformats.org/drawingml/2006/table">
            <a:tbl>
              <a:tblPr/>
              <a:tblGrid>
                <a:gridCol w="1048558">
                  <a:extLst>
                    <a:ext uri="{9D8B030D-6E8A-4147-A177-3AD203B41FA5}">
                      <a16:colId xmlns:a16="http://schemas.microsoft.com/office/drawing/2014/main" val="2518228565"/>
                    </a:ext>
                  </a:extLst>
                </a:gridCol>
                <a:gridCol w="1048558">
                  <a:extLst>
                    <a:ext uri="{9D8B030D-6E8A-4147-A177-3AD203B41FA5}">
                      <a16:colId xmlns:a16="http://schemas.microsoft.com/office/drawing/2014/main" val="1042382624"/>
                    </a:ext>
                  </a:extLst>
                </a:gridCol>
                <a:gridCol w="1048558">
                  <a:extLst>
                    <a:ext uri="{9D8B030D-6E8A-4147-A177-3AD203B41FA5}">
                      <a16:colId xmlns:a16="http://schemas.microsoft.com/office/drawing/2014/main" val="2279549075"/>
                    </a:ext>
                  </a:extLst>
                </a:gridCol>
              </a:tblGrid>
              <a:tr h="5365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FFFFFF"/>
                          </a:solidFill>
                          <a:effectLst/>
                        </a:rPr>
                        <a:t>labels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12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i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</a:rPr>
                        <a:t>values</a:t>
                      </a:r>
                      <a:endParaRPr lang="en-IN" sz="1200" b="1" i="0">
                        <a:solidFill>
                          <a:srgbClr val="0C343D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15240" marB="15240" anchor="b">
                    <a:lnL w="7620" cap="flat" cmpd="sng" algn="ctr">
                      <a:solidFill>
                        <a:srgbClr val="7012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7012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IN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781509"/>
                  </a:ext>
                </a:extLst>
              </a:tr>
              <a:tr h="37557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Delhi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023556"/>
                  </a:ext>
                </a:extLst>
              </a:tr>
              <a:tr h="37557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Mumbai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680328"/>
                  </a:ext>
                </a:extLst>
              </a:tr>
              <a:tr h="37557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Pune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527890"/>
                  </a:ext>
                </a:extLst>
              </a:tr>
              <a:tr h="375573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>
                          <a:effectLst/>
                        </a:rPr>
                        <a:t>Jodhpur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>
                          <a:effectLst/>
                        </a:rPr>
                        <a:t>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dirty="0">
                          <a:effectLst/>
                        </a:rPr>
                        <a:t>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0259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79A9FE2-8D43-411E-80A0-859D97646CA3}"/>
              </a:ext>
            </a:extLst>
          </p:cNvPr>
          <p:cNvSpPr txBox="1"/>
          <p:nvPr/>
        </p:nvSpPr>
        <p:spPr>
          <a:xfrm>
            <a:off x="621437" y="130590"/>
            <a:ext cx="3222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</a:t>
            </a:r>
            <a:endParaRPr lang="en-IN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68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l="5000" t="-21000" r="-9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3C901AB-7268-4BCB-ABC4-21A74B744D29}"/>
              </a:ext>
            </a:extLst>
          </p:cNvPr>
          <p:cNvSpPr txBox="1"/>
          <p:nvPr/>
        </p:nvSpPr>
        <p:spPr>
          <a:xfrm>
            <a:off x="830580" y="462915"/>
            <a:ext cx="725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and Conclusion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B1B4E-56F4-4665-BEAD-4B40586AD76F}"/>
              </a:ext>
            </a:extLst>
          </p:cNvPr>
          <p:cNvSpPr txBox="1"/>
          <p:nvPr/>
        </p:nvSpPr>
        <p:spPr>
          <a:xfrm>
            <a:off x="1077710" y="1928028"/>
            <a:ext cx="8362765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The calculated accuracy was calculated using mean absolute difference and It comes out to be different for different type of bar graphs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Simple Vertical Bar Graph : 99%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Simple Horizontal Bar Graph : 97%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Stacked Vertical </a:t>
            </a:r>
            <a:r>
              <a:rPr lang="en-US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: </a:t>
            </a: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94%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Stacked Horizontal : 91%</a:t>
            </a:r>
          </a:p>
          <a:p>
            <a:pPr algn="l">
              <a:lnSpc>
                <a:spcPct val="150000"/>
              </a:lnSpc>
            </a:pPr>
            <a:r>
              <a:rPr lang="en-US" sz="2400" i="0" u="none" strike="noStrik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An average of 95.25% accuracy tested over 100 test images.</a:t>
            </a:r>
            <a:endParaRPr lang="en-I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9DCA19-EA2F-4ACA-B2D2-588E4990C837}"/>
              </a:ext>
            </a:extLst>
          </p:cNvPr>
          <p:cNvSpPr txBox="1"/>
          <p:nvPr/>
        </p:nvSpPr>
        <p:spPr>
          <a:xfrm>
            <a:off x="1077710" y="1292313"/>
            <a:ext cx="9161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The accuracy for Classifier comes out 91.2% for 1000 unknown data.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17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45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  <a:gs pos="87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ED974E-85B0-4239-AFFD-5BA8A7896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2" y="2242028"/>
            <a:ext cx="3008859" cy="26635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15558-9DD9-4633-9F7B-E6AA9F1D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20" y="2227373"/>
            <a:ext cx="4000155" cy="2403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ADAE01-9C83-4BD0-955A-27DF9D8063A1}"/>
              </a:ext>
            </a:extLst>
          </p:cNvPr>
          <p:cNvSpPr txBox="1"/>
          <p:nvPr/>
        </p:nvSpPr>
        <p:spPr>
          <a:xfrm>
            <a:off x="840105" y="815340"/>
            <a:ext cx="2922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Limitations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D6C6EA-4906-4DD9-A0ED-768EE29FFC1F}"/>
              </a:ext>
            </a:extLst>
          </p:cNvPr>
          <p:cNvSpPr/>
          <p:nvPr/>
        </p:nvSpPr>
        <p:spPr>
          <a:xfrm>
            <a:off x="10349420" y="3573818"/>
            <a:ext cx="1194510" cy="2879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4B700-68F4-45DF-AFEA-F9819632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06" y="2032708"/>
            <a:ext cx="4454057" cy="29620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062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7B6CAD9-114F-4400-83B9-D2E6A950B71C}"/>
              </a:ext>
            </a:extLst>
          </p:cNvPr>
          <p:cNvSpPr txBox="1"/>
          <p:nvPr/>
        </p:nvSpPr>
        <p:spPr>
          <a:xfrm>
            <a:off x="1184242" y="880166"/>
            <a:ext cx="725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Aspects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4D454-9786-4D25-94D3-F0754C063A84}"/>
              </a:ext>
            </a:extLst>
          </p:cNvPr>
          <p:cNvSpPr txBox="1"/>
          <p:nvPr/>
        </p:nvSpPr>
        <p:spPr>
          <a:xfrm>
            <a:off x="1184242" y="1995466"/>
            <a:ext cx="10360058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i="0" u="none" strike="noStrike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Further use RNN to improve OCR accuracy</a:t>
            </a:r>
          </a:p>
          <a:p>
            <a:pPr algn="l">
              <a:lnSpc>
                <a:spcPct val="150000"/>
              </a:lnSpc>
            </a:pPr>
            <a:endParaRPr lang="en-US" sz="3200" i="0" u="none" strike="noStrike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Antiqu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Antiqua"/>
              </a:rPr>
              <a:t>To extract the data from other type of graphs like pie chart, line graphs etc.</a:t>
            </a:r>
            <a:endParaRPr lang="en-US" sz="3200" i="0" u="none" strike="noStrike" baseline="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Antiqua"/>
            </a:endParaRPr>
          </a:p>
        </p:txBody>
      </p:sp>
    </p:spTree>
    <p:extLst>
      <p:ext uri="{BB962C8B-B14F-4D97-AF65-F5344CB8AC3E}">
        <p14:creationId xmlns:p14="http://schemas.microsoft.com/office/powerpoint/2010/main" val="177935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22A0B5-59DA-4F5B-AD41-110F866EE7B9}"/>
              </a:ext>
            </a:extLst>
          </p:cNvPr>
          <p:cNvSpPr txBox="1"/>
          <p:nvPr/>
        </p:nvSpPr>
        <p:spPr>
          <a:xfrm>
            <a:off x="750570" y="615315"/>
            <a:ext cx="7109460" cy="707886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1C4C2-458A-4167-BE03-81D65874F97A}"/>
              </a:ext>
            </a:extLst>
          </p:cNvPr>
          <p:cNvSpPr txBox="1"/>
          <p:nvPr/>
        </p:nvSpPr>
        <p:spPr>
          <a:xfrm>
            <a:off x="845820" y="1521610"/>
            <a:ext cx="10774680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 </a:t>
            </a:r>
            <a:r>
              <a:rPr lang="en-US" sz="3200" dirty="0"/>
              <a:t>To develop a fully automated system that returns the data extracted for bar charts</a:t>
            </a:r>
            <a:endParaRPr lang="en-IN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E8F374-3481-49AE-B264-30BBDF746832}"/>
              </a:ext>
            </a:extLst>
          </p:cNvPr>
          <p:cNvSpPr txBox="1"/>
          <p:nvPr/>
        </p:nvSpPr>
        <p:spPr>
          <a:xfrm>
            <a:off x="845820" y="3429000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Motivation</a:t>
            </a:r>
            <a:endParaRPr lang="en-I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A3451D-9240-44BD-BFB8-6A58E0FCFB2F}"/>
              </a:ext>
            </a:extLst>
          </p:cNvPr>
          <p:cNvSpPr txBox="1"/>
          <p:nvPr/>
        </p:nvSpPr>
        <p:spPr>
          <a:xfrm>
            <a:off x="675628" y="4303693"/>
            <a:ext cx="109448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400" b="0" i="0" u="none" strike="noStrike" baseline="0" dirty="0">
                <a:latin typeface="BookAntiqua"/>
              </a:rPr>
              <a:t>Most scientific documents contain charts such as bar charts, pie charts, and other plots to visualize and present the results. These charts are information-rich. </a:t>
            </a:r>
          </a:p>
          <a:p>
            <a:pPr algn="l"/>
            <a:endParaRPr lang="en-US" sz="2400" dirty="0">
              <a:latin typeface="BookAntiqua"/>
            </a:endParaRPr>
          </a:p>
          <a:p>
            <a:pPr algn="l"/>
            <a:r>
              <a:rPr lang="en-US" sz="2400" b="0" i="0" u="none" strike="noStrike" baseline="0" dirty="0">
                <a:latin typeface="BookAntiqua"/>
              </a:rPr>
              <a:t>     However, most state-of-the-art OCR engines label them as graphics and do not read </a:t>
            </a:r>
          </a:p>
          <a:p>
            <a:pPr algn="l"/>
            <a:r>
              <a:rPr lang="en-US" sz="2400" dirty="0">
                <a:latin typeface="BookAntiqua"/>
              </a:rPr>
              <a:t>     </a:t>
            </a:r>
            <a:r>
              <a:rPr lang="en-US" sz="2400" b="0" i="0" u="none" strike="noStrike" baseline="0" dirty="0">
                <a:latin typeface="BookAntiqua"/>
              </a:rPr>
              <a:t>and interpret them.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124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60E5E6-22AF-4FE5-8623-232ABAAFE3A7}"/>
              </a:ext>
            </a:extLst>
          </p:cNvPr>
          <p:cNvSpPr txBox="1"/>
          <p:nvPr/>
        </p:nvSpPr>
        <p:spPr>
          <a:xfrm>
            <a:off x="868680" y="424815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8FC7F8-9056-4EF1-B1C8-64C140122EDB}"/>
              </a:ext>
            </a:extLst>
          </p:cNvPr>
          <p:cNvSpPr txBox="1"/>
          <p:nvPr/>
        </p:nvSpPr>
        <p:spPr>
          <a:xfrm>
            <a:off x="1081745" y="1617837"/>
            <a:ext cx="89134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222222"/>
                </a:solidFill>
                <a:latin typeface="BookAntiqua"/>
              </a:rPr>
              <a:t>[1]    </a:t>
            </a:r>
            <a:r>
              <a:rPr lang="en-IN" sz="1800" b="0" i="0" u="none" strike="noStrike" baseline="0" dirty="0">
                <a:latin typeface="BookAntiqua"/>
              </a:rPr>
              <a:t>Abhijit Balaji1, </a:t>
            </a:r>
            <a:r>
              <a:rPr lang="en-IN" sz="1800" b="0" i="0" u="none" strike="noStrike" baseline="0" dirty="0" err="1">
                <a:latin typeface="BookAntiqua"/>
              </a:rPr>
              <a:t>Thuvaarakkesh</a:t>
            </a:r>
            <a:r>
              <a:rPr lang="en-IN" sz="1800" b="0" i="0" u="none" strike="noStrike" baseline="0" dirty="0">
                <a:latin typeface="BookAntiqua"/>
              </a:rPr>
              <a:t> Ramanathan, </a:t>
            </a:r>
            <a:r>
              <a:rPr lang="en-IN" sz="1800" b="0" i="0" u="none" strike="noStrike" baseline="0" dirty="0" err="1">
                <a:latin typeface="BookAntiqua"/>
              </a:rPr>
              <a:t>Venkateshwarlu</a:t>
            </a:r>
            <a:r>
              <a:rPr lang="en-IN" sz="1800" b="0" i="0" u="none" strike="noStrike" baseline="0" dirty="0">
                <a:latin typeface="BookAntiqua"/>
              </a:rPr>
              <a:t> </a:t>
            </a:r>
            <a:r>
              <a:rPr lang="en-IN" sz="1800" b="0" i="0" u="none" strike="noStrike" baseline="0" dirty="0" err="1">
                <a:latin typeface="BookAntiqua"/>
              </a:rPr>
              <a:t>Sonathi</a:t>
            </a:r>
            <a:r>
              <a:rPr lang="en-IN" sz="1800" b="0" i="0" u="none" strike="noStrike" baseline="0" dirty="0">
                <a:latin typeface="BookAntiqua"/>
              </a:rPr>
              <a:t> “ </a:t>
            </a:r>
            <a:r>
              <a:rPr lang="en-IN" sz="1800" b="0" i="1" u="none" strike="noStrike" baseline="0" dirty="0">
                <a:latin typeface="BookAntiqua-Italic"/>
              </a:rPr>
              <a:t>Chart-Text: A</a:t>
            </a:r>
          </a:p>
          <a:p>
            <a:pPr algn="l"/>
            <a:r>
              <a:rPr lang="en-US" sz="1800" b="0" i="1" u="none" strike="noStrike" baseline="0" dirty="0">
                <a:latin typeface="BookAntiqua-Italic"/>
              </a:rPr>
              <a:t>         Fully Automated Chart Image Descriptor”</a:t>
            </a:r>
            <a:endParaRPr lang="en-US" sz="1800" dirty="0">
              <a:solidFill>
                <a:srgbClr val="222222"/>
              </a:solidFill>
              <a:latin typeface="BookAntiqua"/>
            </a:endParaRPr>
          </a:p>
          <a:p>
            <a:endParaRPr lang="en-US" dirty="0">
              <a:solidFill>
                <a:srgbClr val="222222"/>
              </a:solidFill>
              <a:latin typeface="BookAntiqua"/>
            </a:endParaRPr>
          </a:p>
          <a:p>
            <a:r>
              <a:rPr lang="en-US" sz="1800" dirty="0">
                <a:solidFill>
                  <a:srgbClr val="222222"/>
                </a:solidFill>
                <a:latin typeface="BookAntiqua"/>
              </a:rPr>
              <a:t>[2]    Object detection and classification public notebook on kaggle.com</a:t>
            </a:r>
            <a:r>
              <a:rPr lang="en-IN" sz="1800" dirty="0">
                <a:solidFill>
                  <a:srgbClr val="222222"/>
                </a:solidFill>
                <a:latin typeface="BookAntiqua"/>
              </a:rPr>
              <a:t>.2019</a:t>
            </a:r>
          </a:p>
          <a:p>
            <a:r>
              <a:rPr lang="en-IN" dirty="0">
                <a:solidFill>
                  <a:srgbClr val="222222"/>
                </a:solidFill>
                <a:latin typeface="BookAntiqua"/>
              </a:rPr>
              <a:t>          </a:t>
            </a:r>
            <a:r>
              <a:rPr lang="en-IN" dirty="0">
                <a:hlinkClick r:id="rId2"/>
              </a:rPr>
              <a:t>https://www.kaggle.com/navidrashik/object-detection-and-classification</a:t>
            </a:r>
            <a:endParaRPr lang="en-IN" dirty="0"/>
          </a:p>
          <a:p>
            <a:endParaRPr lang="en-IN" sz="1800" dirty="0">
              <a:solidFill>
                <a:srgbClr val="222222"/>
              </a:solidFill>
              <a:latin typeface="BookAntiqua"/>
            </a:endParaRPr>
          </a:p>
          <a:p>
            <a:pPr algn="l"/>
            <a:r>
              <a:rPr lang="en-IN" dirty="0">
                <a:solidFill>
                  <a:srgbClr val="222222"/>
                </a:solidFill>
                <a:latin typeface="BookAntiqua"/>
              </a:rPr>
              <a:t>[3]    </a:t>
            </a:r>
            <a:r>
              <a:rPr lang="en-US" sz="1800" b="0" i="0" u="none" strike="noStrike" baseline="0" dirty="0" err="1">
                <a:latin typeface="BookAntiqua"/>
              </a:rPr>
              <a:t>Kanan</a:t>
            </a:r>
            <a:r>
              <a:rPr lang="en-US" sz="1800" b="0" i="0" u="none" strike="noStrike" baseline="0" dirty="0">
                <a:latin typeface="BookAntiqua"/>
              </a:rPr>
              <a:t> Vyas, “ </a:t>
            </a:r>
            <a:r>
              <a:rPr lang="en-US" sz="1800" b="0" i="1" u="none" strike="noStrike" baseline="0" dirty="0">
                <a:latin typeface="BookAntiqua-Italic"/>
              </a:rPr>
              <a:t>A Box detection algorithm for any image containing boxes </a:t>
            </a:r>
            <a:r>
              <a:rPr lang="en-US" sz="1800" b="0" i="0" u="none" strike="noStrike" baseline="0" dirty="0">
                <a:latin typeface="BookAntiqua"/>
              </a:rPr>
              <a:t>.” An article on</a:t>
            </a:r>
          </a:p>
          <a:p>
            <a:pPr algn="l"/>
            <a:r>
              <a:rPr lang="en-IN" sz="1800" b="0" i="0" u="none" strike="noStrike" baseline="0" dirty="0">
                <a:latin typeface="BookAntiqua"/>
              </a:rPr>
              <a:t>         medium.com. July 2018.</a:t>
            </a:r>
            <a:r>
              <a:rPr lang="en-US" sz="1800" dirty="0">
                <a:solidFill>
                  <a:srgbClr val="222222"/>
                </a:solidFill>
                <a:latin typeface="BookAntiqua"/>
              </a:rPr>
              <a:t>     </a:t>
            </a:r>
          </a:p>
          <a:p>
            <a:pPr algn="l"/>
            <a:r>
              <a:rPr lang="en-US" dirty="0">
                <a:solidFill>
                  <a:srgbClr val="222222"/>
                </a:solidFill>
                <a:latin typeface="BookAntiqua"/>
              </a:rPr>
              <a:t>      </a:t>
            </a:r>
            <a:r>
              <a:rPr lang="en-US" sz="1800" dirty="0">
                <a:solidFill>
                  <a:srgbClr val="222222"/>
                </a:solidFill>
                <a:latin typeface="BookAntiqua"/>
              </a:rPr>
              <a:t>   </a:t>
            </a:r>
            <a:r>
              <a:rPr lang="en-IN" dirty="0">
                <a:hlinkClick r:id="rId3"/>
              </a:rPr>
              <a:t>https://medium.com/coinmonks/a-box-detection-algorithm-for-any-image-containing-</a:t>
            </a:r>
            <a:endParaRPr lang="en-IN" dirty="0"/>
          </a:p>
          <a:p>
            <a:r>
              <a:rPr lang="en-IN" sz="1800" dirty="0">
                <a:solidFill>
                  <a:srgbClr val="222222"/>
                </a:solidFill>
                <a:latin typeface="BookAntiqua"/>
              </a:rPr>
              <a:t>         </a:t>
            </a:r>
            <a:r>
              <a:rPr lang="en-IN" dirty="0">
                <a:hlinkClick r:id="rId4"/>
              </a:rPr>
              <a:t>boxes-756c15d7ed26</a:t>
            </a:r>
            <a:endParaRPr lang="en-IN" dirty="0"/>
          </a:p>
          <a:p>
            <a:endParaRPr lang="en-IN" sz="1800" dirty="0">
              <a:solidFill>
                <a:srgbClr val="222222"/>
              </a:solidFill>
              <a:latin typeface="BookAntiqua"/>
            </a:endParaRPr>
          </a:p>
          <a:p>
            <a:pPr algn="l"/>
            <a:r>
              <a:rPr lang="en-IN" dirty="0">
                <a:solidFill>
                  <a:srgbClr val="222222"/>
                </a:solidFill>
                <a:latin typeface="BookAntiqua"/>
              </a:rPr>
              <a:t>[3]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Antiqua"/>
              </a:rPr>
              <a:t>Nickson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BookAntiqua"/>
              </a:rPr>
              <a:t>Joram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Antiqua"/>
              </a:rPr>
              <a:t>, “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BookAntiqua-Italic"/>
              </a:rPr>
              <a:t>Morphological Operations in Image Processing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BookAntiqua"/>
              </a:rPr>
              <a:t>.”An article on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BookAntiqua"/>
              </a:rPr>
              <a:t>          medium.com. Jan 2020.</a:t>
            </a:r>
          </a:p>
          <a:p>
            <a:pPr algn="l"/>
            <a:r>
              <a:rPr lang="en-IN" sz="1800" b="0" i="0" u="none" strike="noStrike" baseline="0" dirty="0">
                <a:solidFill>
                  <a:srgbClr val="1155CD"/>
                </a:solidFill>
                <a:latin typeface="BookAntiqua"/>
              </a:rPr>
              <a:t>          https://medium.com/@himnickson/</a:t>
            </a:r>
            <a:endParaRPr lang="en-IN" sz="1800" dirty="0">
              <a:solidFill>
                <a:srgbClr val="222222"/>
              </a:solidFill>
              <a:latin typeface="BookAntiqua"/>
            </a:endParaRPr>
          </a:p>
        </p:txBody>
      </p:sp>
    </p:spTree>
    <p:extLst>
      <p:ext uri="{BB962C8B-B14F-4D97-AF65-F5344CB8AC3E}">
        <p14:creationId xmlns:p14="http://schemas.microsoft.com/office/powerpoint/2010/main" val="1009546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D0FB5-209C-4A22-8EF7-013F21FD33BD}"/>
              </a:ext>
            </a:extLst>
          </p:cNvPr>
          <p:cNvSpPr txBox="1"/>
          <p:nvPr/>
        </p:nvSpPr>
        <p:spPr>
          <a:xfrm>
            <a:off x="3705225" y="2752725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Bahnschrift" panose="020B0502040204020203" pitchFamily="34" charset="0"/>
              </a:rPr>
              <a:t>Thank You </a:t>
            </a:r>
            <a:r>
              <a:rPr lang="en-US" sz="6000" dirty="0">
                <a:solidFill>
                  <a:schemeClr val="bg1"/>
                </a:solidFill>
                <a:latin typeface="Bahnschrift" panose="020B0502040204020203" pitchFamily="34" charset="0"/>
                <a:sym typeface="Wingdings" panose="05000000000000000000" pitchFamily="2" charset="2"/>
              </a:rPr>
              <a:t></a:t>
            </a:r>
            <a:endParaRPr lang="en-IN" sz="60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0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l="7000" r="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D9D901-C066-41BC-BA0E-9069A55DB362}"/>
              </a:ext>
            </a:extLst>
          </p:cNvPr>
          <p:cNvSpPr/>
          <p:nvPr/>
        </p:nvSpPr>
        <p:spPr>
          <a:xfrm>
            <a:off x="6924675" y="1340986"/>
            <a:ext cx="2990850" cy="885825"/>
          </a:xfrm>
          <a:prstGeom prst="roundRect">
            <a:avLst/>
          </a:prstGeom>
          <a:gradFill>
            <a:gsLst>
              <a:gs pos="0">
                <a:srgbClr val="7030A0"/>
              </a:gs>
              <a:gs pos="28000">
                <a:srgbClr val="7030A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B1BE6-8695-4869-AD39-872B51A8EB74}"/>
              </a:ext>
            </a:extLst>
          </p:cNvPr>
          <p:cNvSpPr txBox="1"/>
          <p:nvPr/>
        </p:nvSpPr>
        <p:spPr>
          <a:xfrm>
            <a:off x="7023980" y="1460732"/>
            <a:ext cx="2792239" cy="646331"/>
          </a:xfrm>
          <a:prstGeom prst="rect">
            <a:avLst/>
          </a:prstGeom>
          <a:gradFill>
            <a:gsLst>
              <a:gs pos="3000">
                <a:srgbClr val="7030A0"/>
              </a:gs>
              <a:gs pos="28000">
                <a:srgbClr val="7030A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of Bar Graphs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(Deep Learning)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CF6B98-60AE-4E00-8D5A-C2FD6C87B773}"/>
              </a:ext>
            </a:extLst>
          </p:cNvPr>
          <p:cNvSpPr/>
          <p:nvPr/>
        </p:nvSpPr>
        <p:spPr>
          <a:xfrm>
            <a:off x="6924675" y="2986087"/>
            <a:ext cx="2990850" cy="885825"/>
          </a:xfrm>
          <a:prstGeom prst="roundRect">
            <a:avLst/>
          </a:prstGeom>
          <a:gradFill>
            <a:gsLst>
              <a:gs pos="0">
                <a:srgbClr val="7030A0"/>
              </a:gs>
              <a:gs pos="28000">
                <a:srgbClr val="7030A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86BA6-5A30-456F-969A-9D1E0FF37865}"/>
              </a:ext>
            </a:extLst>
          </p:cNvPr>
          <p:cNvSpPr txBox="1"/>
          <p:nvPr/>
        </p:nvSpPr>
        <p:spPr>
          <a:xfrm>
            <a:off x="7432746" y="3105833"/>
            <a:ext cx="19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(Image Processing)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FE3B27-9387-44E2-95D8-B076FD7DEB65}"/>
              </a:ext>
            </a:extLst>
          </p:cNvPr>
          <p:cNvSpPr/>
          <p:nvPr/>
        </p:nvSpPr>
        <p:spPr>
          <a:xfrm>
            <a:off x="6517269" y="4461109"/>
            <a:ext cx="3939294" cy="885825"/>
          </a:xfrm>
          <a:prstGeom prst="roundRect">
            <a:avLst/>
          </a:prstGeom>
          <a:gradFill>
            <a:gsLst>
              <a:gs pos="0">
                <a:srgbClr val="7030A0"/>
              </a:gs>
              <a:gs pos="28000">
                <a:srgbClr val="7030A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40FB5A-D8FE-4D6C-BD66-E5135A1950BC}"/>
              </a:ext>
            </a:extLst>
          </p:cNvPr>
          <p:cNvSpPr txBox="1"/>
          <p:nvPr/>
        </p:nvSpPr>
        <p:spPr>
          <a:xfrm>
            <a:off x="6225813" y="4582228"/>
            <a:ext cx="452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Web Application to host this project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Development)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04B1AC6-5F87-4AE2-B8DD-7E241AA234BC}"/>
              </a:ext>
            </a:extLst>
          </p:cNvPr>
          <p:cNvSpPr/>
          <p:nvPr/>
        </p:nvSpPr>
        <p:spPr>
          <a:xfrm>
            <a:off x="1523999" y="2809875"/>
            <a:ext cx="2938463" cy="1238250"/>
          </a:xfrm>
          <a:prstGeom prst="ellipse">
            <a:avLst/>
          </a:prstGeom>
          <a:gradFill>
            <a:gsLst>
              <a:gs pos="3000">
                <a:srgbClr val="7030A0"/>
              </a:gs>
              <a:gs pos="28000">
                <a:srgbClr val="7030A0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endParaRPr lang="en-I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CDC272E-0986-4E73-AD69-9FC9DF576E71}"/>
              </a:ext>
            </a:extLst>
          </p:cNvPr>
          <p:cNvCxnSpPr>
            <a:stCxn id="20" idx="6"/>
            <a:endCxn id="9" idx="1"/>
          </p:cNvCxnSpPr>
          <p:nvPr/>
        </p:nvCxnSpPr>
        <p:spPr>
          <a:xfrm flipV="1">
            <a:off x="4462462" y="1783899"/>
            <a:ext cx="2462213" cy="1645101"/>
          </a:xfrm>
          <a:prstGeom prst="bentConnector3">
            <a:avLst/>
          </a:prstGeom>
          <a:ln w="47625" cap="rnd" cmpd="sng">
            <a:solidFill>
              <a:srgbClr val="7030A0"/>
            </a:solidFill>
            <a:headEnd type="none"/>
            <a:tailEnd type="stealth"/>
          </a:ln>
          <a:scene3d>
            <a:camera prst="orthographicFront"/>
            <a:lightRig rig="threePt" dir="t"/>
          </a:scene3d>
          <a:sp3d contourW="12700">
            <a:contourClr>
              <a:srgbClr val="7030A0"/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826FA4E-915E-4349-ADC2-FAEF4C425E28}"/>
              </a:ext>
            </a:extLst>
          </p:cNvPr>
          <p:cNvCxnSpPr>
            <a:cxnSpLocks/>
            <a:stCxn id="20" idx="6"/>
            <a:endCxn id="12" idx="1"/>
          </p:cNvCxnSpPr>
          <p:nvPr/>
        </p:nvCxnSpPr>
        <p:spPr>
          <a:xfrm>
            <a:off x="4462462" y="3429000"/>
            <a:ext cx="2462213" cy="12700"/>
          </a:xfrm>
          <a:prstGeom prst="bentConnector3">
            <a:avLst>
              <a:gd name="adj1" fmla="val 50000"/>
            </a:avLst>
          </a:prstGeom>
          <a:ln w="47625" cap="rnd" cmpd="sng">
            <a:solidFill>
              <a:srgbClr val="7030A0"/>
            </a:solidFill>
            <a:headEnd type="none"/>
            <a:tailEnd type="stealth"/>
          </a:ln>
          <a:scene3d>
            <a:camera prst="orthographicFront"/>
            <a:lightRig rig="threePt" dir="t"/>
          </a:scene3d>
          <a:sp3d contourW="12700">
            <a:contourClr>
              <a:srgbClr val="7030A0"/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2651B0F-F273-4702-BF4F-E12C835BD0ED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462462" y="3429000"/>
            <a:ext cx="2054807" cy="1477754"/>
          </a:xfrm>
          <a:prstGeom prst="bentConnector3">
            <a:avLst>
              <a:gd name="adj1" fmla="val 59271"/>
            </a:avLst>
          </a:prstGeom>
          <a:ln w="47625" cap="rnd" cmpd="sng">
            <a:solidFill>
              <a:srgbClr val="7030A0"/>
            </a:solidFill>
            <a:headEnd type="none"/>
            <a:tailEnd type="stealth"/>
          </a:ln>
          <a:scene3d>
            <a:camera prst="orthographicFront"/>
            <a:lightRig rig="threePt" dir="t"/>
          </a:scene3d>
          <a:sp3d contourW="12700">
            <a:contourClr>
              <a:srgbClr val="7030A0"/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72DEB42-6372-4403-A00E-AE05EE9EA432}"/>
              </a:ext>
            </a:extLst>
          </p:cNvPr>
          <p:cNvSpPr txBox="1"/>
          <p:nvPr/>
        </p:nvSpPr>
        <p:spPr>
          <a:xfrm>
            <a:off x="601980" y="434340"/>
            <a:ext cx="374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Structure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4321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20000"/>
                <a:lumOff val="80000"/>
              </a:schemeClr>
            </a:gs>
            <a:gs pos="51000">
              <a:schemeClr val="accent1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83EB0C-1812-4C3A-AAC9-260AC76B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5" y="985623"/>
            <a:ext cx="10965409" cy="5188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2EA3A-06B1-4728-89D4-ADAF556BE059}"/>
              </a:ext>
            </a:extLst>
          </p:cNvPr>
          <p:cNvSpPr txBox="1"/>
          <p:nvPr/>
        </p:nvSpPr>
        <p:spPr>
          <a:xfrm>
            <a:off x="5157926" y="373037"/>
            <a:ext cx="145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Flowchart</a:t>
            </a:r>
            <a:endParaRPr lang="en-I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2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bg1">
                <a:lumMod val="95000"/>
              </a:schemeClr>
            </a:gs>
            <a:gs pos="53000">
              <a:schemeClr val="tx2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D6D714-FB64-4726-88FC-5458A6E6DEF7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of Bar Graphs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0005C-2939-4A91-B87A-D5660380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455938"/>
            <a:ext cx="3896465" cy="18587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FC4AAC-4351-412E-8ECF-DFF83B4C4878}"/>
              </a:ext>
            </a:extLst>
          </p:cNvPr>
          <p:cNvSpPr/>
          <p:nvPr/>
        </p:nvSpPr>
        <p:spPr>
          <a:xfrm>
            <a:off x="5324660" y="2344240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429637-17AB-4CA2-9EF1-0AACBD801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5" y="3675355"/>
            <a:ext cx="3218485" cy="2636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D846-5F4B-405D-9065-B7D3077BBCA1}"/>
              </a:ext>
            </a:extLst>
          </p:cNvPr>
          <p:cNvSpPr txBox="1"/>
          <p:nvPr/>
        </p:nvSpPr>
        <p:spPr>
          <a:xfrm>
            <a:off x="6109962" y="4141210"/>
            <a:ext cx="505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ook Antiqua" panose="02040602050305030304" pitchFamily="18" charset="0"/>
              </a:rPr>
              <a:t>Total 16000 Bar graphs images : 4000 of each class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ook Antiqua" panose="02040602050305030304" pitchFamily="18" charset="0"/>
              </a:rPr>
              <a:t>For testing we had 1000 unknown data on which we got 91.2% accuracy.</a:t>
            </a:r>
            <a:endParaRPr lang="en-IN" dirty="0">
              <a:latin typeface="Book Antiqua" panose="0204060205030503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9700AA-7B48-41B8-981B-3C630F73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436" y="1609726"/>
            <a:ext cx="4154982" cy="1821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52E27-8937-4481-B6D5-2224AD192462}"/>
              </a:ext>
            </a:extLst>
          </p:cNvPr>
          <p:cNvSpPr txBox="1"/>
          <p:nvPr/>
        </p:nvSpPr>
        <p:spPr>
          <a:xfrm>
            <a:off x="1163015" y="6423660"/>
            <a:ext cx="389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3: Node representation of last layers</a:t>
            </a:r>
            <a:endParaRPr lang="en-IN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EE960-4B71-4733-96D2-15C157C46869}"/>
              </a:ext>
            </a:extLst>
          </p:cNvPr>
          <p:cNvSpPr/>
          <p:nvPr/>
        </p:nvSpPr>
        <p:spPr>
          <a:xfrm>
            <a:off x="6689435" y="1609725"/>
            <a:ext cx="4154983" cy="18192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3ED9DC-FCE6-499C-9577-CE466FAD400E}"/>
              </a:ext>
            </a:extLst>
          </p:cNvPr>
          <p:cNvSpPr/>
          <p:nvPr/>
        </p:nvSpPr>
        <p:spPr>
          <a:xfrm>
            <a:off x="1057275" y="1455939"/>
            <a:ext cx="3896465" cy="18587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6440E-7BCF-407D-BCAE-B584D6D21A11}"/>
              </a:ext>
            </a:extLst>
          </p:cNvPr>
          <p:cNvSpPr/>
          <p:nvPr/>
        </p:nvSpPr>
        <p:spPr>
          <a:xfrm>
            <a:off x="1287581" y="3675353"/>
            <a:ext cx="3227270" cy="26363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1237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bg1">
                <a:lumMod val="95000"/>
              </a:schemeClr>
            </a:gs>
            <a:gs pos="53000">
              <a:schemeClr val="tx2">
                <a:lumMod val="20000"/>
                <a:lumOff val="8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7EA9D0-F8B3-4722-9B3C-A8B58FB7D0EC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Preprocessing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32D8F-AD82-4A18-BA8C-C7D32F0B768B}"/>
              </a:ext>
            </a:extLst>
          </p:cNvPr>
          <p:cNvSpPr txBox="1"/>
          <p:nvPr/>
        </p:nvSpPr>
        <p:spPr>
          <a:xfrm>
            <a:off x="1162050" y="1333500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Thresholding</a:t>
            </a:r>
            <a:endParaRPr lang="en-IN" sz="32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FFD7D-067A-4991-B275-87B7D104B148}"/>
              </a:ext>
            </a:extLst>
          </p:cNvPr>
          <p:cNvSpPr/>
          <p:nvPr/>
        </p:nvSpPr>
        <p:spPr>
          <a:xfrm>
            <a:off x="6200775" y="2543176"/>
            <a:ext cx="5465443" cy="3743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E7A9AC-1BA2-4AA3-B884-5B056BB997F9}"/>
              </a:ext>
            </a:extLst>
          </p:cNvPr>
          <p:cNvSpPr/>
          <p:nvPr/>
        </p:nvSpPr>
        <p:spPr>
          <a:xfrm>
            <a:off x="525782" y="2543176"/>
            <a:ext cx="5044436" cy="374332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5D94FB-9BBE-4A8E-8453-CFFDFC9951D1}"/>
              </a:ext>
            </a:extLst>
          </p:cNvPr>
          <p:cNvSpPr/>
          <p:nvPr/>
        </p:nvSpPr>
        <p:spPr>
          <a:xfrm>
            <a:off x="5467350" y="4219873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7DBBBE-2F5E-49A9-809F-158E7B4C8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3117503"/>
            <a:ext cx="4762499" cy="2857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02B32E-881F-4C50-BD95-36022AEF9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69" y="3155305"/>
            <a:ext cx="4569914" cy="2754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22C184-9C75-456A-85B3-47E0401396DB}"/>
              </a:ext>
            </a:extLst>
          </p:cNvPr>
          <p:cNvSpPr txBox="1"/>
          <p:nvPr/>
        </p:nvSpPr>
        <p:spPr>
          <a:xfrm>
            <a:off x="7869613" y="2778796"/>
            <a:ext cx="263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Binarized Image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8DEF6-B03D-4B37-A31A-A6083C84BDD1}"/>
              </a:ext>
            </a:extLst>
          </p:cNvPr>
          <p:cNvSpPr txBox="1"/>
          <p:nvPr/>
        </p:nvSpPr>
        <p:spPr>
          <a:xfrm>
            <a:off x="2213488" y="2677418"/>
            <a:ext cx="261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97D3ED3-EEE1-43DF-A9C9-7B57786F7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70" y="3110096"/>
            <a:ext cx="4859779" cy="28649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22CF20-6A5F-4BDA-94C2-D986D61C7B9C}"/>
              </a:ext>
            </a:extLst>
          </p:cNvPr>
          <p:cNvSpPr txBox="1"/>
          <p:nvPr/>
        </p:nvSpPr>
        <p:spPr>
          <a:xfrm>
            <a:off x="7830162" y="2764210"/>
            <a:ext cx="263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Image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01A695-9553-4DB3-BB75-62EBFAD99ABA}"/>
              </a:ext>
            </a:extLst>
          </p:cNvPr>
          <p:cNvSpPr txBox="1"/>
          <p:nvPr/>
        </p:nvSpPr>
        <p:spPr>
          <a:xfrm>
            <a:off x="1151739" y="1378850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Gray scaling</a:t>
            </a:r>
            <a:endParaRPr lang="en-IN" sz="32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F48B1F-E81F-4F5B-BFB5-35CCAEC961D8}"/>
              </a:ext>
            </a:extLst>
          </p:cNvPr>
          <p:cNvSpPr txBox="1"/>
          <p:nvPr/>
        </p:nvSpPr>
        <p:spPr>
          <a:xfrm>
            <a:off x="1144904" y="1370463"/>
            <a:ext cx="421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Extraction of Bars</a:t>
            </a:r>
            <a:endParaRPr lang="en-IN" sz="32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C4E39C5-A44D-4223-84A2-D5EB6C97C5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70" y="3101137"/>
            <a:ext cx="4756771" cy="28540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324C52-2FA5-444F-A9E5-F0C76D60C4F5}"/>
              </a:ext>
            </a:extLst>
          </p:cNvPr>
          <p:cNvSpPr txBox="1"/>
          <p:nvPr/>
        </p:nvSpPr>
        <p:spPr>
          <a:xfrm>
            <a:off x="7830162" y="2756009"/>
            <a:ext cx="263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Extracted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977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0" grpId="0"/>
      <p:bldP spid="20" grpId="1"/>
      <p:bldP spid="25" grpId="0"/>
      <p:bldP spid="25" grpId="1"/>
      <p:bldP spid="25" grpId="2"/>
      <p:bldP spid="26" grpId="0"/>
      <p:bldP spid="26" grpId="1"/>
      <p:bldP spid="2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45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  <a:gs pos="98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C254E1-EBF2-4C44-A5E6-C82E47F5DC36}"/>
              </a:ext>
            </a:extLst>
          </p:cNvPr>
          <p:cNvSpPr txBox="1"/>
          <p:nvPr/>
        </p:nvSpPr>
        <p:spPr>
          <a:xfrm>
            <a:off x="8658225" y="1723078"/>
            <a:ext cx="3749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Fig 1 : Model Accuracy v/s Epoch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A27E74-F229-4C06-A3FC-C1559E3CE5EA}"/>
              </a:ext>
            </a:extLst>
          </p:cNvPr>
          <p:cNvSpPr txBox="1"/>
          <p:nvPr/>
        </p:nvSpPr>
        <p:spPr>
          <a:xfrm>
            <a:off x="8658225" y="4457815"/>
            <a:ext cx="3749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Fig 2 : Model Loss v/s Epoch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2D23F1-EECA-43DF-9076-0A4E66E5C7EB}"/>
              </a:ext>
            </a:extLst>
          </p:cNvPr>
          <p:cNvSpPr/>
          <p:nvPr/>
        </p:nvSpPr>
        <p:spPr>
          <a:xfrm>
            <a:off x="2079334" y="436586"/>
            <a:ext cx="6321715" cy="291153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23F02D-7DA0-46B0-92AA-545FAB95A70F}"/>
              </a:ext>
            </a:extLst>
          </p:cNvPr>
          <p:cNvSpPr/>
          <p:nvPr/>
        </p:nvSpPr>
        <p:spPr>
          <a:xfrm>
            <a:off x="2079335" y="3590925"/>
            <a:ext cx="6321715" cy="3071726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FA03D8-9F59-46E0-ADF3-69CD94D3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55" y="459866"/>
            <a:ext cx="5969395" cy="2873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FB4AD7-C11B-41D3-9873-2CF586B3E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55" y="3611505"/>
            <a:ext cx="5969395" cy="30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20000"/>
                <a:lumOff val="80000"/>
              </a:schemeClr>
            </a:gs>
            <a:gs pos="51000">
              <a:schemeClr val="accent1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50" y="1333500"/>
            <a:ext cx="583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Vertical Bar Graphs</a:t>
            </a:r>
            <a:endParaRPr lang="en-IN" sz="24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23B1-78C0-4E61-8FA0-52AC0DD837A8}"/>
              </a:ext>
            </a:extLst>
          </p:cNvPr>
          <p:cNvSpPr txBox="1"/>
          <p:nvPr/>
        </p:nvSpPr>
        <p:spPr>
          <a:xfrm>
            <a:off x="1428750" y="1863328"/>
            <a:ext cx="539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a) Let’s see for Single Vertical Bar graph first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736517" y="3132830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7BB42-8C76-4F7D-BA00-44950000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68" y="3429000"/>
            <a:ext cx="3802718" cy="2491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F87AB-74CA-4152-91B1-29996D4454A5}"/>
              </a:ext>
            </a:extLst>
          </p:cNvPr>
          <p:cNvSpPr txBox="1"/>
          <p:nvPr/>
        </p:nvSpPr>
        <p:spPr>
          <a:xfrm>
            <a:off x="2114657" y="3189385"/>
            <a:ext cx="1352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75E442-3D1B-467D-A833-EABC0CC33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4" y="3141761"/>
            <a:ext cx="4638675" cy="27832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B17501-0817-485F-8E54-71DF2FE2827F}"/>
              </a:ext>
            </a:extLst>
          </p:cNvPr>
          <p:cNvSpPr txBox="1"/>
          <p:nvPr/>
        </p:nvSpPr>
        <p:spPr>
          <a:xfrm>
            <a:off x="7618891" y="2680096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594635F-2D95-43DD-9FE9-EC843FD2B8F2}"/>
              </a:ext>
            </a:extLst>
          </p:cNvPr>
          <p:cNvCxnSpPr/>
          <p:nvPr/>
        </p:nvCxnSpPr>
        <p:spPr>
          <a:xfrm rot="5400000" flipH="1" flipV="1">
            <a:off x="6799898" y="5439728"/>
            <a:ext cx="219075" cy="179070"/>
          </a:xfrm>
          <a:prstGeom prst="bentConnector3">
            <a:avLst>
              <a:gd name="adj1" fmla="val 294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698E77-43EC-4E7E-A702-18F3A8549C21}"/>
              </a:ext>
            </a:extLst>
          </p:cNvPr>
          <p:cNvCxnSpPr/>
          <p:nvPr/>
        </p:nvCxnSpPr>
        <p:spPr>
          <a:xfrm>
            <a:off x="6998970" y="5405718"/>
            <a:ext cx="44173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93AF7E-0A59-4C97-9F98-19D6B8AEB21A}"/>
              </a:ext>
            </a:extLst>
          </p:cNvPr>
          <p:cNvCxnSpPr/>
          <p:nvPr/>
        </p:nvCxnSpPr>
        <p:spPr>
          <a:xfrm>
            <a:off x="7440706" y="5419725"/>
            <a:ext cx="0" cy="2190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61E3BAC-FF7B-429E-85DE-B257AF24CC1E}"/>
              </a:ext>
            </a:extLst>
          </p:cNvPr>
          <p:cNvCxnSpPr/>
          <p:nvPr/>
        </p:nvCxnSpPr>
        <p:spPr>
          <a:xfrm rot="5400000" flipH="1" flipV="1">
            <a:off x="6515100" y="4538383"/>
            <a:ext cx="2017059" cy="103094"/>
          </a:xfrm>
          <a:prstGeom prst="bentConnector3">
            <a:avLst>
              <a:gd name="adj1" fmla="val -2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F11659-13D7-4CF6-A619-127C86EFAE97}"/>
              </a:ext>
            </a:extLst>
          </p:cNvPr>
          <p:cNvCxnSpPr/>
          <p:nvPr/>
        </p:nvCxnSpPr>
        <p:spPr>
          <a:xfrm>
            <a:off x="7575177" y="3581400"/>
            <a:ext cx="33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5089E7-D1C5-4568-B365-6BD8CADFB637}"/>
              </a:ext>
            </a:extLst>
          </p:cNvPr>
          <p:cNvCxnSpPr/>
          <p:nvPr/>
        </p:nvCxnSpPr>
        <p:spPr>
          <a:xfrm>
            <a:off x="7911353" y="3581400"/>
            <a:ext cx="0" cy="20574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7CAF4C-1FE3-43D5-BBC1-99C3242F49D4}"/>
              </a:ext>
            </a:extLst>
          </p:cNvPr>
          <p:cNvCxnSpPr/>
          <p:nvPr/>
        </p:nvCxnSpPr>
        <p:spPr>
          <a:xfrm rot="5400000" flipH="1" flipV="1">
            <a:off x="6979023" y="4603377"/>
            <a:ext cx="1967754" cy="103094"/>
          </a:xfrm>
          <a:prstGeom prst="bentConnector3">
            <a:avLst>
              <a:gd name="adj1" fmla="val 3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2989C65-4E57-42A8-907A-720DD62E150F}"/>
              </a:ext>
            </a:extLst>
          </p:cNvPr>
          <p:cNvCxnSpPr/>
          <p:nvPr/>
        </p:nvCxnSpPr>
        <p:spPr>
          <a:xfrm rot="16200000" flipH="1">
            <a:off x="7254688" y="4430807"/>
            <a:ext cx="1967754" cy="448234"/>
          </a:xfrm>
          <a:prstGeom prst="bentConnector3">
            <a:avLst>
              <a:gd name="adj1" fmla="val -79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56E0A4-4B4A-4341-8A40-4C544F2E98EC}"/>
              </a:ext>
            </a:extLst>
          </p:cNvPr>
          <p:cNvSpPr txBox="1"/>
          <p:nvPr/>
        </p:nvSpPr>
        <p:spPr>
          <a:xfrm>
            <a:off x="7618891" y="2698610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36FD1DA-64C0-4073-8CF3-FA7ED1B102B4}"/>
              </a:ext>
            </a:extLst>
          </p:cNvPr>
          <p:cNvSpPr/>
          <p:nvPr/>
        </p:nvSpPr>
        <p:spPr>
          <a:xfrm>
            <a:off x="4752975" y="4467225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315DD20-9712-4EA4-9783-A4AD4808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88" y="4436318"/>
            <a:ext cx="4638667" cy="68323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01DA995-4228-4AF2-BE50-80CB467EE65E}"/>
              </a:ext>
            </a:extLst>
          </p:cNvPr>
          <p:cNvSpPr txBox="1"/>
          <p:nvPr/>
        </p:nvSpPr>
        <p:spPr>
          <a:xfrm>
            <a:off x="6670041" y="2601604"/>
            <a:ext cx="3750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</a:t>
            </a:r>
            <a:r>
              <a:rPr lang="en-US" sz="3200" b="1" dirty="0" err="1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Texts,Bar</a:t>
            </a:r>
            <a:r>
              <a:rPr lang="en-US" sz="32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positions and ratio</a:t>
            </a:r>
            <a:endParaRPr lang="en-IN" sz="32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006A361-8264-4DBA-9182-60AFE8307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17" y="3314555"/>
            <a:ext cx="4374259" cy="263674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98D338-A174-4D49-B8F7-4556CFAC7EAC}"/>
              </a:ext>
            </a:extLst>
          </p:cNvPr>
          <p:cNvSpPr txBox="1"/>
          <p:nvPr/>
        </p:nvSpPr>
        <p:spPr>
          <a:xfrm>
            <a:off x="6998970" y="2910928"/>
            <a:ext cx="343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thresholding</a:t>
            </a:r>
            <a:endParaRPr lang="en-IN" sz="2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EEE27C6-90E6-4DE6-89F6-F8CCCEBFD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175" y="3125255"/>
            <a:ext cx="4318741" cy="79181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45FAE0-67BB-4817-B890-1CF287DC2917}"/>
              </a:ext>
            </a:extLst>
          </p:cNvPr>
          <p:cNvSpPr txBox="1"/>
          <p:nvPr/>
        </p:nvSpPr>
        <p:spPr>
          <a:xfrm>
            <a:off x="6999592" y="2691163"/>
            <a:ext cx="3737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Extracted Bar heights</a:t>
            </a:r>
            <a:endParaRPr lang="en-IN" sz="2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69DC56-706E-400A-AEDA-DF61A6FF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17" y="4402096"/>
            <a:ext cx="2621507" cy="189151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81DB96E-2CC7-4305-8585-B3BF24FE62A7}"/>
              </a:ext>
            </a:extLst>
          </p:cNvPr>
          <p:cNvSpPr txBox="1"/>
          <p:nvPr/>
        </p:nvSpPr>
        <p:spPr>
          <a:xfrm>
            <a:off x="7622516" y="3895987"/>
            <a:ext cx="351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3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Values</a:t>
            </a:r>
            <a:endParaRPr lang="en-IN" sz="2400" b="1" dirty="0">
              <a:solidFill>
                <a:srgbClr val="00133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6531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47" grpId="0"/>
      <p:bldP spid="47" grpId="1"/>
      <p:bldP spid="49" grpId="0"/>
      <p:bldP spid="49" grpId="1"/>
      <p:bldP spid="55" grpId="0"/>
      <p:bldP spid="55" grpId="1"/>
      <p:bldP spid="58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20000"/>
                <a:lumOff val="80000"/>
              </a:schemeClr>
            </a:gs>
            <a:gs pos="51000">
              <a:schemeClr val="accent1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8F14C7-F746-41D3-AF3A-5351AA491166}"/>
              </a:ext>
            </a:extLst>
          </p:cNvPr>
          <p:cNvSpPr txBox="1"/>
          <p:nvPr/>
        </p:nvSpPr>
        <p:spPr>
          <a:xfrm>
            <a:off x="601980" y="434340"/>
            <a:ext cx="583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5F298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Data</a:t>
            </a:r>
            <a:endParaRPr lang="en-IN" sz="3600" b="1" dirty="0">
              <a:solidFill>
                <a:srgbClr val="5F298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87883-3663-4FE7-A5E7-95BEBD57D1E9}"/>
              </a:ext>
            </a:extLst>
          </p:cNvPr>
          <p:cNvSpPr txBox="1"/>
          <p:nvPr/>
        </p:nvSpPr>
        <p:spPr>
          <a:xfrm>
            <a:off x="1162050" y="1333500"/>
            <a:ext cx="5836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solidFill>
                  <a:srgbClr val="9E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Vertical Bar Graphs</a:t>
            </a:r>
            <a:endParaRPr lang="en-IN" sz="2400" b="1" dirty="0">
              <a:solidFill>
                <a:srgbClr val="9E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E23B1-78C0-4E61-8FA0-52AC0DD837A8}"/>
              </a:ext>
            </a:extLst>
          </p:cNvPr>
          <p:cNvSpPr txBox="1"/>
          <p:nvPr/>
        </p:nvSpPr>
        <p:spPr>
          <a:xfrm>
            <a:off x="1428750" y="1863328"/>
            <a:ext cx="5391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b)  Now let’s see for Multiple Vertical Bar graph</a:t>
            </a:r>
            <a:endParaRPr lang="en-IN" sz="2000" b="1" dirty="0">
              <a:solidFill>
                <a:srgbClr val="00206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7C1911-9460-44A1-B2A6-4F7E69B80DAA}"/>
              </a:ext>
            </a:extLst>
          </p:cNvPr>
          <p:cNvSpPr/>
          <p:nvPr/>
        </p:nvSpPr>
        <p:spPr>
          <a:xfrm>
            <a:off x="621373" y="3085206"/>
            <a:ext cx="3903344" cy="291464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B2A31-782E-4577-8EF9-E142A2B6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75" y="3584494"/>
            <a:ext cx="3744979" cy="2201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241340-90F0-4CC5-B9BF-8B32C5C50C43}"/>
              </a:ext>
            </a:extLst>
          </p:cNvPr>
          <p:cNvSpPr txBox="1"/>
          <p:nvPr/>
        </p:nvSpPr>
        <p:spPr>
          <a:xfrm>
            <a:off x="1991704" y="3201023"/>
            <a:ext cx="1279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Image</a:t>
            </a:r>
            <a:endParaRPr lang="en-IN" sz="1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7C540-9C6D-4521-890E-25FEEB921C76}"/>
              </a:ext>
            </a:extLst>
          </p:cNvPr>
          <p:cNvSpPr/>
          <p:nvPr/>
        </p:nvSpPr>
        <p:spPr>
          <a:xfrm>
            <a:off x="5905500" y="2543176"/>
            <a:ext cx="5465443" cy="388048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2BDD92-A9F1-46BE-BACE-7CA31859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3085206"/>
            <a:ext cx="5289306" cy="3133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BC21B-83F2-403B-BC3B-D9ADED051AE9}"/>
              </a:ext>
            </a:extLst>
          </p:cNvPr>
          <p:cNvSpPr txBox="1"/>
          <p:nvPr/>
        </p:nvSpPr>
        <p:spPr>
          <a:xfrm>
            <a:off x="7627519" y="2685036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bars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AD51757-759A-45BA-B8E2-49C41A5E17F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743773" y="4446428"/>
            <a:ext cx="2181418" cy="29161"/>
          </a:xfrm>
          <a:prstGeom prst="bentConnector3">
            <a:avLst>
              <a:gd name="adj1" fmla="val 26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292A502-3AF8-47E5-87E5-0BB8F2A143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44279" y="4961819"/>
            <a:ext cx="917822" cy="207537"/>
          </a:xfrm>
          <a:prstGeom prst="bentConnector3">
            <a:avLst>
              <a:gd name="adj1" fmla="val -13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85EBB8-82F6-45BD-99AD-BF993A022320}"/>
              </a:ext>
            </a:extLst>
          </p:cNvPr>
          <p:cNvCxnSpPr>
            <a:cxnSpLocks/>
          </p:cNvCxnSpPr>
          <p:nvPr/>
        </p:nvCxnSpPr>
        <p:spPr>
          <a:xfrm>
            <a:off x="6849063" y="3370299"/>
            <a:ext cx="32977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F073BF2-0B0E-4AEC-B863-72B1956F9938}"/>
              </a:ext>
            </a:extLst>
          </p:cNvPr>
          <p:cNvCxnSpPr>
            <a:cxnSpLocks/>
          </p:cNvCxnSpPr>
          <p:nvPr/>
        </p:nvCxnSpPr>
        <p:spPr>
          <a:xfrm>
            <a:off x="7194884" y="3370299"/>
            <a:ext cx="0" cy="1068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405E380-2AC9-4B5D-B51C-AFB5296387B3}"/>
              </a:ext>
            </a:extLst>
          </p:cNvPr>
          <p:cNvCxnSpPr/>
          <p:nvPr/>
        </p:nvCxnSpPr>
        <p:spPr>
          <a:xfrm>
            <a:off x="7606959" y="4606675"/>
            <a:ext cx="2657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0815B0-457D-4B86-AACC-12B2C5B0C05D}"/>
              </a:ext>
            </a:extLst>
          </p:cNvPr>
          <p:cNvCxnSpPr/>
          <p:nvPr/>
        </p:nvCxnSpPr>
        <p:spPr>
          <a:xfrm flipV="1">
            <a:off x="7852611" y="4166937"/>
            <a:ext cx="0" cy="4397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630543A-FF34-42DA-B0D4-56B546EF4F7A}"/>
              </a:ext>
            </a:extLst>
          </p:cNvPr>
          <p:cNvCxnSpPr/>
          <p:nvPr/>
        </p:nvCxnSpPr>
        <p:spPr>
          <a:xfrm>
            <a:off x="7872663" y="4162926"/>
            <a:ext cx="3288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010EC7DE-8971-4C56-B6F8-C8D6BF6D4544}"/>
              </a:ext>
            </a:extLst>
          </p:cNvPr>
          <p:cNvSpPr txBox="1"/>
          <p:nvPr/>
        </p:nvSpPr>
        <p:spPr>
          <a:xfrm>
            <a:off x="7627519" y="2694648"/>
            <a:ext cx="281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of heights</a:t>
            </a:r>
            <a:endParaRPr lang="en-IN" sz="24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C2A09CEC-5F15-407A-B0D7-F66823363B1D}"/>
              </a:ext>
            </a:extLst>
          </p:cNvPr>
          <p:cNvSpPr/>
          <p:nvPr/>
        </p:nvSpPr>
        <p:spPr>
          <a:xfrm>
            <a:off x="4760859" y="4470468"/>
            <a:ext cx="971550" cy="266700"/>
          </a:xfrm>
          <a:prstGeom prst="right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76200" contourW="12700">
            <a:bevelT/>
            <a:extrusionClr>
              <a:srgbClr val="7030A0"/>
            </a:extrusionClr>
            <a:contourClr>
              <a:srgbClr val="7030A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28B2C474-87E4-4FB7-9DB8-746DECAEC3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49405" y="4374483"/>
            <a:ext cx="2095496" cy="204534"/>
          </a:xfrm>
          <a:prstGeom prst="bentConnector3">
            <a:avLst>
              <a:gd name="adj1" fmla="val 1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909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18" grpId="0"/>
      <p:bldP spid="11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683</Words>
  <Application>Microsoft Office PowerPoint</Application>
  <PresentationFormat>Widescreen</PresentationFormat>
  <Paragraphs>176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Bahnschrift</vt:lpstr>
      <vt:lpstr>Bahnschrift SemiBold Condensed</vt:lpstr>
      <vt:lpstr>Book Antiqua</vt:lpstr>
      <vt:lpstr>BookAntiqua</vt:lpstr>
      <vt:lpstr>BookAntiqua-Italic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Ranjan</dc:creator>
  <cp:lastModifiedBy>Raghav Ranjan</cp:lastModifiedBy>
  <cp:revision>92</cp:revision>
  <dcterms:created xsi:type="dcterms:W3CDTF">2020-08-05T10:26:39Z</dcterms:created>
  <dcterms:modified xsi:type="dcterms:W3CDTF">2020-08-10T08:39:15Z</dcterms:modified>
</cp:coreProperties>
</file>